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1" r:id="rId2"/>
    <p:sldId id="286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1" r:id="rId12"/>
    <p:sldId id="282" r:id="rId13"/>
    <p:sldId id="283" r:id="rId14"/>
    <p:sldId id="284" r:id="rId15"/>
    <p:sldId id="285" r:id="rId16"/>
  </p:sldIdLst>
  <p:sldSz cx="9144000" cy="5143500" type="screen16x9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71" autoAdjust="0"/>
  </p:normalViewPr>
  <p:slideViewPr>
    <p:cSldViewPr>
      <p:cViewPr varScale="1">
        <p:scale>
          <a:sx n="144" d="100"/>
          <a:sy n="144" d="100"/>
        </p:scale>
        <p:origin x="-684" y="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75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AU"/>
              <a:t>Averages</a:t>
            </a:r>
          </a:p>
        </c:rich>
      </c:tx>
      <c:layout>
        <c:manualLayout>
          <c:xMode val="edge"/>
          <c:yMode val="edge"/>
          <c:x val="0.44097269787349264"/>
          <c:y val="2.9644332194324767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5240336977222496"/>
          <c:y val="0.10566037735849057"/>
          <c:w val="0.72684684045214987"/>
          <c:h val="0.573584905660377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'Compare - Volume '!$C$11</c:f>
              <c:strCache>
                <c:ptCount val="1"/>
                <c:pt idx="0">
                  <c:v>2010 Barmera PS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('Compare - Volume '!$B$13:$B$17,'Compare - Volume '!$B$21:$B$26,'Compare - Volume '!$B$30:$B$34,'Compare - Volume '!$B$37:$B$39,'Compare - Volume '!$B$41)</c:f>
              <c:strCache>
                <c:ptCount val="20"/>
                <c:pt idx="0">
                  <c:v>Food/Drink packaging</c:v>
                </c:pt>
                <c:pt idx="1">
                  <c:v>Zip Lock Bags</c:v>
                </c:pt>
                <c:pt idx="2">
                  <c:v>Fruit/Yogurt/Custard Tubs</c:v>
                </c:pt>
                <c:pt idx="3">
                  <c:v>(Other) Landfill Items</c:v>
                </c:pt>
                <c:pt idx="4">
                  <c:v>Landfill total</c:v>
                </c:pt>
                <c:pt idx="5">
                  <c:v>10c Containers</c:v>
                </c:pt>
                <c:pt idx="6">
                  <c:v>Paper/Card</c:v>
                </c:pt>
                <c:pt idx="7">
                  <c:v>Recyclables curb side </c:v>
                </c:pt>
                <c:pt idx="8">
                  <c:v>Clean Film Plastic</c:v>
                </c:pt>
                <c:pt idx="9">
                  <c:v>Electrical Materials</c:v>
                </c:pt>
                <c:pt idx="10">
                  <c:v>Recyclable total</c:v>
                </c:pt>
                <c:pt idx="11">
                  <c:v>Food Scraps (unwrapped)</c:v>
                </c:pt>
                <c:pt idx="12">
                  <c:v>Compostable Paper</c:v>
                </c:pt>
                <c:pt idx="13">
                  <c:v>Garden Material</c:v>
                </c:pt>
                <c:pt idx="14">
                  <c:v>Uneaten Food (wrapped)</c:v>
                </c:pt>
                <c:pt idx="15">
                  <c:v>Compostables total</c:v>
                </c:pt>
                <c:pt idx="16">
                  <c:v>Reusables </c:v>
                </c:pt>
                <c:pt idx="17">
                  <c:v>Single Sided Paper</c:v>
                </c:pt>
                <c:pt idx="18">
                  <c:v>Reusables total</c:v>
                </c:pt>
                <c:pt idx="19">
                  <c:v>Total</c:v>
                </c:pt>
              </c:strCache>
            </c:strRef>
          </c:cat>
          <c:val>
            <c:numRef>
              <c:f>('Compare - Volume '!$C$13:$C$17,'Compare - Volume '!$C$21:$C$26,'Compare - Volume '!$C$30:$C$34,'Compare - Volume '!$C$37:$C$39,'Compare - Volume '!$C$41)</c:f>
              <c:numCache>
                <c:formatCode>General</c:formatCode>
                <c:ptCount val="20"/>
                <c:pt idx="0">
                  <c:v>0.156</c:v>
                </c:pt>
                <c:pt idx="1">
                  <c:v>1.2E-2</c:v>
                </c:pt>
                <c:pt idx="2">
                  <c:v>1.2E-2</c:v>
                </c:pt>
                <c:pt idx="3">
                  <c:v>4.0000000000000001E-3</c:v>
                </c:pt>
                <c:pt idx="4">
                  <c:v>0.18400000000000002</c:v>
                </c:pt>
                <c:pt idx="5">
                  <c:v>1.6E-2</c:v>
                </c:pt>
                <c:pt idx="6">
                  <c:v>3.2000000000000001E-2</c:v>
                </c:pt>
                <c:pt idx="7">
                  <c:v>3.5999999999999997E-2</c:v>
                </c:pt>
                <c:pt idx="8">
                  <c:v>8.0000000000000002E-3</c:v>
                </c:pt>
                <c:pt idx="9">
                  <c:v>0</c:v>
                </c:pt>
                <c:pt idx="10">
                  <c:v>9.1999999999999998E-2</c:v>
                </c:pt>
                <c:pt idx="11">
                  <c:v>6.4000000000000001E-2</c:v>
                </c:pt>
                <c:pt idx="12">
                  <c:v>6.4000000000000001E-2</c:v>
                </c:pt>
                <c:pt idx="13">
                  <c:v>0</c:v>
                </c:pt>
                <c:pt idx="14">
                  <c:v>8.0000000000000002E-3</c:v>
                </c:pt>
                <c:pt idx="15">
                  <c:v>0.13600000000000001</c:v>
                </c:pt>
                <c:pt idx="16">
                  <c:v>4.0000000000000001E-3</c:v>
                </c:pt>
                <c:pt idx="17">
                  <c:v>0</c:v>
                </c:pt>
                <c:pt idx="18">
                  <c:v>4.0000000000000001E-3</c:v>
                </c:pt>
                <c:pt idx="19">
                  <c:v>0.41599999999999998</c:v>
                </c:pt>
              </c:numCache>
            </c:numRef>
          </c:val>
        </c:ser>
        <c:ser>
          <c:idx val="1"/>
          <c:order val="1"/>
          <c:tx>
            <c:strRef>
              <c:f>'Compare - Volume '!$D$11</c:f>
              <c:strCache>
                <c:ptCount val="1"/>
                <c:pt idx="0">
                  <c:v>2012 Barmera PS</c:v>
                </c:pt>
              </c:strCache>
            </c:strRef>
          </c:tx>
          <c:spPr>
            <a:solidFill>
              <a:srgbClr val="00CC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('Compare - Volume '!$B$13:$B$17,'Compare - Volume '!$B$21:$B$26,'Compare - Volume '!$B$30:$B$34,'Compare - Volume '!$B$37:$B$39,'Compare - Volume '!$B$41)</c:f>
              <c:strCache>
                <c:ptCount val="20"/>
                <c:pt idx="0">
                  <c:v>Food/Drink packaging</c:v>
                </c:pt>
                <c:pt idx="1">
                  <c:v>Zip Lock Bags</c:v>
                </c:pt>
                <c:pt idx="2">
                  <c:v>Fruit/Yogurt/Custard Tubs</c:v>
                </c:pt>
                <c:pt idx="3">
                  <c:v>(Other) Landfill Items</c:v>
                </c:pt>
                <c:pt idx="4">
                  <c:v>Landfill total</c:v>
                </c:pt>
                <c:pt idx="5">
                  <c:v>10c Containers</c:v>
                </c:pt>
                <c:pt idx="6">
                  <c:v>Paper/Card</c:v>
                </c:pt>
                <c:pt idx="7">
                  <c:v>Recyclables curb side </c:v>
                </c:pt>
                <c:pt idx="8">
                  <c:v>Clean Film Plastic</c:v>
                </c:pt>
                <c:pt idx="9">
                  <c:v>Electrical Materials</c:v>
                </c:pt>
                <c:pt idx="10">
                  <c:v>Recyclable total</c:v>
                </c:pt>
                <c:pt idx="11">
                  <c:v>Food Scraps (unwrapped)</c:v>
                </c:pt>
                <c:pt idx="12">
                  <c:v>Compostable Paper</c:v>
                </c:pt>
                <c:pt idx="13">
                  <c:v>Garden Material</c:v>
                </c:pt>
                <c:pt idx="14">
                  <c:v>Uneaten Food (wrapped)</c:v>
                </c:pt>
                <c:pt idx="15">
                  <c:v>Compostables total</c:v>
                </c:pt>
                <c:pt idx="16">
                  <c:v>Reusables </c:v>
                </c:pt>
                <c:pt idx="17">
                  <c:v>Single Sided Paper</c:v>
                </c:pt>
                <c:pt idx="18">
                  <c:v>Reusables total</c:v>
                </c:pt>
                <c:pt idx="19">
                  <c:v>Total</c:v>
                </c:pt>
              </c:strCache>
            </c:strRef>
          </c:cat>
          <c:val>
            <c:numRef>
              <c:f>('Compare - Volume '!$D$13:$D$17,'Compare - Volume '!$D$21:$D$26,'Compare - Volume '!$D$30:$D$34,'Compare - Volume '!$D$37:$D$39,'Compare - Volume '!$D$41)</c:f>
              <c:numCache>
                <c:formatCode>General</c:formatCode>
                <c:ptCount val="20"/>
                <c:pt idx="0">
                  <c:v>4.230769230769231E-2</c:v>
                </c:pt>
                <c:pt idx="1">
                  <c:v>5.7692307692307696E-3</c:v>
                </c:pt>
                <c:pt idx="2">
                  <c:v>7.6923076923076927E-3</c:v>
                </c:pt>
                <c:pt idx="3">
                  <c:v>3.8461538461538462E-4</c:v>
                </c:pt>
                <c:pt idx="4">
                  <c:v>5.6153846153846151E-2</c:v>
                </c:pt>
                <c:pt idx="5">
                  <c:v>2.6923076923076922E-3</c:v>
                </c:pt>
                <c:pt idx="6">
                  <c:v>1.9230769230769232E-3</c:v>
                </c:pt>
                <c:pt idx="7">
                  <c:v>1.5384615384615385E-4</c:v>
                </c:pt>
                <c:pt idx="8">
                  <c:v>0</c:v>
                </c:pt>
                <c:pt idx="9">
                  <c:v>0</c:v>
                </c:pt>
                <c:pt idx="10">
                  <c:v>4.7692307692307695E-3</c:v>
                </c:pt>
                <c:pt idx="11">
                  <c:v>9.2307692307692299E-3</c:v>
                </c:pt>
                <c:pt idx="12">
                  <c:v>9.6153846153846159E-4</c:v>
                </c:pt>
                <c:pt idx="13">
                  <c:v>0</c:v>
                </c:pt>
                <c:pt idx="14">
                  <c:v>0</c:v>
                </c:pt>
                <c:pt idx="15">
                  <c:v>1.0192307692307691E-2</c:v>
                </c:pt>
                <c:pt idx="16">
                  <c:v>3.8461538461538463E-5</c:v>
                </c:pt>
                <c:pt idx="17">
                  <c:v>0</c:v>
                </c:pt>
                <c:pt idx="18">
                  <c:v>3.8461538461538463E-5</c:v>
                </c:pt>
                <c:pt idx="19">
                  <c:v>7.1153846153846151E-2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217664"/>
        <c:axId val="191219584"/>
      </c:barChart>
      <c:catAx>
        <c:axId val="1912176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AU"/>
                  <a:t>Category</a:t>
                </a:r>
              </a:p>
            </c:rich>
          </c:tx>
          <c:layout>
            <c:manualLayout>
              <c:xMode val="edge"/>
              <c:yMode val="edge"/>
              <c:x val="0.62111404954437033"/>
              <c:y val="0.8509803921568627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600" b="0" i="0" u="none" strike="noStrike" baseline="0">
                <a:solidFill>
                  <a:srgbClr val="000000"/>
                </a:solidFill>
                <a:latin typeface="+mn-lt"/>
                <a:ea typeface="Arial"/>
                <a:cs typeface="Arial"/>
              </a:defRPr>
            </a:pPr>
            <a:endParaRPr lang="en-US"/>
          </a:p>
        </c:txPr>
        <c:crossAx val="19121958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1219584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16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AU" sz="1100" dirty="0"/>
                  <a:t>Litres per person per day</a:t>
                </a:r>
              </a:p>
            </c:rich>
          </c:tx>
          <c:layout>
            <c:manualLayout>
              <c:xMode val="edge"/>
              <c:yMode val="edge"/>
              <c:x val="0"/>
              <c:y val="9.3122384551293319E-2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91217664"/>
        <c:crosses val="autoZero"/>
        <c:crossBetween val="between"/>
      </c:valAx>
      <c:spPr>
        <a:solidFill>
          <a:schemeClr val="bg1">
            <a:lumMod val="85000"/>
          </a:schemeClr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41113151551164856"/>
          <c:y val="5.012505789717462E-2"/>
          <c:w val="0.29189587879160395"/>
          <c:h val="0.14450594410992743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1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A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351438800980228"/>
          <c:y val="9.9938044225158548E-2"/>
          <c:w val="0.72684684045214987"/>
          <c:h val="0.573584905660377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'Compare - Volume '!$C$11</c:f>
              <c:strCache>
                <c:ptCount val="1"/>
                <c:pt idx="0">
                  <c:v>2013 Feb Brighton PS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('Compare - Volume '!$B$13:$B$17,'Compare - Volume '!$B$21:$B$26,'Compare - Volume '!$B$30:$B$34,'Compare - Volume '!$B$37:$B$39,'Compare - Volume '!$B$41)</c:f>
              <c:strCache>
                <c:ptCount val="20"/>
                <c:pt idx="0">
                  <c:v>Food/Drink packaging</c:v>
                </c:pt>
                <c:pt idx="1">
                  <c:v>Zip Lock Bags</c:v>
                </c:pt>
                <c:pt idx="2">
                  <c:v>Fruit/Yogurt/Custard Tubs</c:v>
                </c:pt>
                <c:pt idx="3">
                  <c:v>(Other) Landfill Items</c:v>
                </c:pt>
                <c:pt idx="4">
                  <c:v>Landfill total</c:v>
                </c:pt>
                <c:pt idx="5">
                  <c:v>10c Containers</c:v>
                </c:pt>
                <c:pt idx="6">
                  <c:v>Paper/Card</c:v>
                </c:pt>
                <c:pt idx="7">
                  <c:v>Recyclables curb side </c:v>
                </c:pt>
                <c:pt idx="8">
                  <c:v>Clean Film Plastic</c:v>
                </c:pt>
                <c:pt idx="9">
                  <c:v>Electrical Materials</c:v>
                </c:pt>
                <c:pt idx="10">
                  <c:v>Recyclable total</c:v>
                </c:pt>
                <c:pt idx="11">
                  <c:v>Food Scraps (unwrapped)</c:v>
                </c:pt>
                <c:pt idx="12">
                  <c:v>Compostable Paper</c:v>
                </c:pt>
                <c:pt idx="13">
                  <c:v>Garden Material</c:v>
                </c:pt>
                <c:pt idx="14">
                  <c:v>Uneaten Food (wrapped)</c:v>
                </c:pt>
                <c:pt idx="15">
                  <c:v>Compostables total</c:v>
                </c:pt>
                <c:pt idx="16">
                  <c:v>Reusables </c:v>
                </c:pt>
                <c:pt idx="17">
                  <c:v>Single Sided Paper</c:v>
                </c:pt>
                <c:pt idx="18">
                  <c:v>Reusables total</c:v>
                </c:pt>
                <c:pt idx="19">
                  <c:v>Total</c:v>
                </c:pt>
              </c:strCache>
            </c:strRef>
          </c:cat>
          <c:val>
            <c:numRef>
              <c:f>('Compare - Volume '!$C$13:$C$17,'Compare - Volume '!$C$21:$C$26,'Compare - Volume '!$C$30:$C$34,'Compare - Volume '!$C$37:$C$39,'Compare - Volume '!$C$41)</c:f>
              <c:numCache>
                <c:formatCode>General</c:formatCode>
                <c:ptCount val="20"/>
                <c:pt idx="0">
                  <c:v>0.11363636363636363</c:v>
                </c:pt>
                <c:pt idx="1">
                  <c:v>9.0909090909090905E-3</c:v>
                </c:pt>
                <c:pt idx="2">
                  <c:v>1.5151515151515152E-2</c:v>
                </c:pt>
                <c:pt idx="3">
                  <c:v>1.9696969696969695E-2</c:v>
                </c:pt>
                <c:pt idx="4">
                  <c:v>0.15757575757575756</c:v>
                </c:pt>
                <c:pt idx="5">
                  <c:v>3.4848484848484851E-2</c:v>
                </c:pt>
                <c:pt idx="6">
                  <c:v>0.10606060606060606</c:v>
                </c:pt>
                <c:pt idx="7">
                  <c:v>9.0909090909090905E-3</c:v>
                </c:pt>
                <c:pt idx="8">
                  <c:v>1.5151515151515152E-2</c:v>
                </c:pt>
                <c:pt idx="9">
                  <c:v>1.5151515151515152E-4</c:v>
                </c:pt>
                <c:pt idx="10">
                  <c:v>0.16530303030303028</c:v>
                </c:pt>
                <c:pt idx="11">
                  <c:v>6.6666666666666666E-2</c:v>
                </c:pt>
                <c:pt idx="12">
                  <c:v>6.5151515151515155E-2</c:v>
                </c:pt>
                <c:pt idx="13">
                  <c:v>7.5757575757575758E-4</c:v>
                </c:pt>
                <c:pt idx="14">
                  <c:v>4.3939393939393938E-2</c:v>
                </c:pt>
                <c:pt idx="15">
                  <c:v>0.17651515151515151</c:v>
                </c:pt>
                <c:pt idx="16">
                  <c:v>1.3636363636363636E-2</c:v>
                </c:pt>
                <c:pt idx="17">
                  <c:v>0</c:v>
                </c:pt>
                <c:pt idx="18">
                  <c:v>1.3636363636363636E-2</c:v>
                </c:pt>
                <c:pt idx="19">
                  <c:v>0.51303030303030306</c:v>
                </c:pt>
              </c:numCache>
            </c:numRef>
          </c:val>
        </c:ser>
        <c:ser>
          <c:idx val="1"/>
          <c:order val="1"/>
          <c:tx>
            <c:strRef>
              <c:f>'Compare - Volume '!$D$11</c:f>
              <c:strCache>
                <c:ptCount val="1"/>
                <c:pt idx="0">
                  <c:v>2013 Oct Brighton PS</c:v>
                </c:pt>
              </c:strCache>
            </c:strRef>
          </c:tx>
          <c:spPr>
            <a:solidFill>
              <a:srgbClr val="00CC00"/>
            </a:solidFill>
            <a:ln w="12700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('Compare - Volume '!$B$13:$B$17,'Compare - Volume '!$B$21:$B$26,'Compare - Volume '!$B$30:$B$34,'Compare - Volume '!$B$37:$B$39,'Compare - Volume '!$B$41)</c:f>
              <c:strCache>
                <c:ptCount val="20"/>
                <c:pt idx="0">
                  <c:v>Food/Drink packaging</c:v>
                </c:pt>
                <c:pt idx="1">
                  <c:v>Zip Lock Bags</c:v>
                </c:pt>
                <c:pt idx="2">
                  <c:v>Fruit/Yogurt/Custard Tubs</c:v>
                </c:pt>
                <c:pt idx="3">
                  <c:v>(Other) Landfill Items</c:v>
                </c:pt>
                <c:pt idx="4">
                  <c:v>Landfill total</c:v>
                </c:pt>
                <c:pt idx="5">
                  <c:v>10c Containers</c:v>
                </c:pt>
                <c:pt idx="6">
                  <c:v>Paper/Card</c:v>
                </c:pt>
                <c:pt idx="7">
                  <c:v>Recyclables curb side </c:v>
                </c:pt>
                <c:pt idx="8">
                  <c:v>Clean Film Plastic</c:v>
                </c:pt>
                <c:pt idx="9">
                  <c:v>Electrical Materials</c:v>
                </c:pt>
                <c:pt idx="10">
                  <c:v>Recyclable total</c:v>
                </c:pt>
                <c:pt idx="11">
                  <c:v>Food Scraps (unwrapped)</c:v>
                </c:pt>
                <c:pt idx="12">
                  <c:v>Compostable Paper</c:v>
                </c:pt>
                <c:pt idx="13">
                  <c:v>Garden Material</c:v>
                </c:pt>
                <c:pt idx="14">
                  <c:v>Uneaten Food (wrapped)</c:v>
                </c:pt>
                <c:pt idx="15">
                  <c:v>Compostables total</c:v>
                </c:pt>
                <c:pt idx="16">
                  <c:v>Reusables </c:v>
                </c:pt>
                <c:pt idx="17">
                  <c:v>Single Sided Paper</c:v>
                </c:pt>
                <c:pt idx="18">
                  <c:v>Reusables total</c:v>
                </c:pt>
                <c:pt idx="19">
                  <c:v>Total</c:v>
                </c:pt>
              </c:strCache>
            </c:strRef>
          </c:cat>
          <c:val>
            <c:numRef>
              <c:f>('Compare - Volume '!$D$13:$D$17,'Compare - Volume '!$D$21:$D$26,'Compare - Volume '!$D$30:$D$34,'Compare - Volume '!$D$37:$D$39,'Compare - Volume '!$D$41)</c:f>
              <c:numCache>
                <c:formatCode>General</c:formatCode>
                <c:ptCount val="20"/>
                <c:pt idx="0">
                  <c:v>6.8181818181818177E-2</c:v>
                </c:pt>
                <c:pt idx="1">
                  <c:v>1.0714285714285714E-2</c:v>
                </c:pt>
                <c:pt idx="2">
                  <c:v>6.1688311688311683E-3</c:v>
                </c:pt>
                <c:pt idx="3">
                  <c:v>8.1168831168831174E-4</c:v>
                </c:pt>
                <c:pt idx="4">
                  <c:v>8.9123376623376618E-2</c:v>
                </c:pt>
                <c:pt idx="5">
                  <c:v>9.7402597402597403E-4</c:v>
                </c:pt>
                <c:pt idx="6">
                  <c:v>2.4350649350649352E-2</c:v>
                </c:pt>
                <c:pt idx="7">
                  <c:v>5.681818181818182E-3</c:v>
                </c:pt>
                <c:pt idx="8">
                  <c:v>3.246753246753247E-3</c:v>
                </c:pt>
                <c:pt idx="9">
                  <c:v>0</c:v>
                </c:pt>
                <c:pt idx="10">
                  <c:v>3.4253246753246758E-2</c:v>
                </c:pt>
                <c:pt idx="11">
                  <c:v>1.948051948051948E-2</c:v>
                </c:pt>
                <c:pt idx="12">
                  <c:v>3.2792207792207789E-2</c:v>
                </c:pt>
                <c:pt idx="13">
                  <c:v>0</c:v>
                </c:pt>
                <c:pt idx="14">
                  <c:v>2.0292207792207792E-2</c:v>
                </c:pt>
                <c:pt idx="15">
                  <c:v>7.2564935064935068E-2</c:v>
                </c:pt>
                <c:pt idx="16">
                  <c:v>1.2987012987012988E-2</c:v>
                </c:pt>
                <c:pt idx="17">
                  <c:v>0</c:v>
                </c:pt>
                <c:pt idx="18">
                  <c:v>1.2987012987012988E-2</c:v>
                </c:pt>
                <c:pt idx="19">
                  <c:v>0.20892857142857141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878656"/>
        <c:axId val="191880192"/>
      </c:barChart>
      <c:catAx>
        <c:axId val="1918786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400" b="0" i="0" u="none" strike="noStrike" baseline="0">
                <a:solidFill>
                  <a:srgbClr val="000000"/>
                </a:solidFill>
                <a:latin typeface="+mn-lt"/>
                <a:ea typeface="Arial"/>
                <a:cs typeface="Arial"/>
              </a:defRPr>
            </a:pPr>
            <a:endParaRPr lang="en-US"/>
          </a:p>
        </c:txPr>
        <c:crossAx val="1918801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91880192"/>
        <c:scaling>
          <c:orientation val="minMax"/>
        </c:scaling>
        <c:delete val="0"/>
        <c:axPos val="l"/>
        <c:majorGridlines>
          <c:spPr>
            <a:ln w="3175">
              <a:solidFill>
                <a:srgbClr val="000000"/>
              </a:solidFill>
              <a:prstDash val="solid"/>
            </a:ln>
          </c:spPr>
        </c:majorGridlines>
        <c:title>
          <c:tx>
            <c:rich>
              <a:bodyPr/>
              <a:lstStyle/>
              <a:p>
                <a:pPr>
                  <a:defRPr sz="800" b="1" i="0" u="none" strike="noStrike" baseline="0">
                    <a:solidFill>
                      <a:srgbClr val="000000"/>
                    </a:solidFill>
                    <a:latin typeface="Arial"/>
                    <a:ea typeface="Arial"/>
                    <a:cs typeface="Arial"/>
                  </a:defRPr>
                </a:pPr>
                <a:r>
                  <a:rPr lang="en-AU" sz="800"/>
                  <a:t>Litres per person per day</a:t>
                </a:r>
              </a:p>
            </c:rich>
          </c:tx>
          <c:layout>
            <c:manualLayout>
              <c:xMode val="edge"/>
              <c:yMode val="edge"/>
              <c:x val="1.9855073801589573E-2"/>
              <c:y val="0.10996087753181796"/>
            </c:manualLayout>
          </c:layout>
          <c:overlay val="0"/>
          <c:spPr>
            <a:noFill/>
            <a:ln w="25400">
              <a:noFill/>
            </a:ln>
          </c:spPr>
        </c:title>
        <c:numFmt formatCode="General" sourceLinked="1"/>
        <c:majorTickMark val="out"/>
        <c:minorTickMark val="none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8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en-US"/>
          </a:p>
        </c:txPr>
        <c:crossAx val="191878656"/>
        <c:crosses val="autoZero"/>
        <c:crossBetween val="between"/>
      </c:valAx>
      <c:spPr>
        <a:solidFill>
          <a:schemeClr val="bg1">
            <a:lumMod val="85000"/>
          </a:schemeClr>
        </a:solidFill>
        <a:ln w="12700">
          <a:solidFill>
            <a:srgbClr val="808080"/>
          </a:solidFill>
          <a:prstDash val="solid"/>
        </a:ln>
      </c:spPr>
    </c:plotArea>
    <c:legend>
      <c:legendPos val="r"/>
      <c:layout>
        <c:manualLayout>
          <c:xMode val="edge"/>
          <c:yMode val="edge"/>
          <c:x val="0.27860075422277603"/>
          <c:y val="7.3906742518429214E-2"/>
          <c:w val="0.51707533579805642"/>
          <c:h val="0.28734305341018973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1010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12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7D01A-D5AD-4804-8F18-93ED1BA5CA28}" type="datetimeFigureOut">
              <a:rPr lang="en-AU" smtClean="0"/>
              <a:t>14/11/2013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834CFB-C255-496D-91B3-879AD8F69C3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9304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2F832-2A3F-46AE-A291-5BEA5C63AD2B}" type="datetimeFigureOut">
              <a:rPr lang="en-AU" smtClean="0"/>
              <a:t>14/11/2013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13D28-201D-498A-854C-376E0A6CFDF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8037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13D28-201D-498A-854C-376E0A6CFDFA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368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13D28-201D-498A-854C-376E0A6CFDFA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3684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B13D28-201D-498A-854C-376E0A6CFDFA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368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23.pn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11" Type="http://schemas.microsoft.com/office/2007/relationships/hdphoto" Target="../media/hdphoto1.wdp"/><Relationship Id="rId5" Type="http://schemas.openxmlformats.org/officeDocument/2006/relationships/image" Target="../media/image42.jpeg"/><Relationship Id="rId10" Type="http://schemas.openxmlformats.org/officeDocument/2006/relationships/image" Target="../media/image45.png"/><Relationship Id="rId4" Type="http://schemas.openxmlformats.org/officeDocument/2006/relationships/image" Target="../media/image41.jpeg"/><Relationship Id="rId9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1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10" Type="http://schemas.openxmlformats.org/officeDocument/2006/relationships/image" Target="../media/image52.jpeg"/><Relationship Id="rId4" Type="http://schemas.openxmlformats.org/officeDocument/2006/relationships/image" Target="../media/image46.pn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5.jpeg"/><Relationship Id="rId7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33350"/>
            <a:ext cx="8686800" cy="149271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55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Porky's" panose="00000700000000000000" pitchFamily="2" charset="0"/>
              </a:rPr>
              <a:t>Wipe Out Waste</a:t>
            </a:r>
            <a:r>
              <a:rPr lang="en-AU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  <a:p>
            <a:pPr algn="ctr"/>
            <a:r>
              <a:rPr lang="en-A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program of Zero Waste SA </a:t>
            </a:r>
          </a:p>
          <a:p>
            <a:pPr algn="ctr"/>
            <a:r>
              <a:rPr lang="en-AU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</a:t>
            </a:r>
            <a:r>
              <a:rPr lang="en-AU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elivered by KESAB </a:t>
            </a:r>
            <a:r>
              <a:rPr lang="en-AU" b="1" i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environmental solutions</a:t>
            </a:r>
            <a:r>
              <a:rPr lang="en-A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6" y="57151"/>
            <a:ext cx="68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3075" name="Picture 3" descr="S:\Wipe Out Waste\Communications\Media\2013\crop 2013 Aug 16 Murray Pioneer Renmark story on WOW show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5"/>
          <a:stretch/>
        </p:blipFill>
        <p:spPr bwMode="auto">
          <a:xfrm>
            <a:off x="2735256" y="2114836"/>
            <a:ext cx="3817944" cy="2382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:\Wipe Out Waste\Images\Awards and Events\2013 Recycle Right Launch POstide CC simone with portside student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43" r="4075"/>
          <a:stretch/>
        </p:blipFill>
        <p:spPr bwMode="auto">
          <a:xfrm>
            <a:off x="152400" y="2545187"/>
            <a:ext cx="2438400" cy="193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0" t="7667" r="31545" b="3649"/>
          <a:stretch/>
        </p:blipFill>
        <p:spPr bwMode="auto">
          <a:xfrm>
            <a:off x="609600" y="805310"/>
            <a:ext cx="1168338" cy="1641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2" t="9769" r="32184" b="4277"/>
          <a:stretch/>
        </p:blipFill>
        <p:spPr bwMode="auto">
          <a:xfrm>
            <a:off x="6705600" y="1845709"/>
            <a:ext cx="1981200" cy="2783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Lunchbox Sticker - pinked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AEC9"/>
              </a:clrFrom>
              <a:clrTo>
                <a:srgbClr val="FEAEC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1700" y="105665588"/>
            <a:ext cx="7666038" cy="766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083" name="Picture 11" descr="Lunchbox Sticker - pinked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EAEC9"/>
              </a:clrFrom>
              <a:clrTo>
                <a:srgbClr val="FEAEC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1700" y="107367388"/>
            <a:ext cx="5964238" cy="596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6" name="Picture 2" descr="Lunchbox Sticker - pinked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EAEC9"/>
              </a:clrFrom>
              <a:clrTo>
                <a:srgbClr val="FEAEC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8600" y="110784033"/>
            <a:ext cx="2671763" cy="267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90549"/>
            <a:ext cx="1166156" cy="116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043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412420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Nazareth Catholic </a:t>
            </a:r>
            <a:r>
              <a:rPr lang="en-AU" sz="4000" b="1" dirty="0" smtClean="0">
                <a:solidFill>
                  <a:srgbClr val="FFFF00"/>
                </a:solidFill>
              </a:rPr>
              <a:t>College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200" b="1" dirty="0" smtClean="0">
                <a:solidFill>
                  <a:srgbClr val="FFFF00"/>
                </a:solidFill>
              </a:rPr>
              <a:t>Outstanding action in implementing resource </a:t>
            </a:r>
            <a:endParaRPr lang="en-AU" sz="3200" dirty="0" smtClean="0">
              <a:solidFill>
                <a:srgbClr val="FFFF00"/>
              </a:solidFill>
            </a:endParaRPr>
          </a:p>
          <a:p>
            <a:pPr algn="ctr"/>
            <a:r>
              <a:rPr lang="en-AU" sz="3200" b="1" dirty="0" smtClean="0">
                <a:solidFill>
                  <a:srgbClr val="FFFF00"/>
                </a:solidFill>
              </a:rPr>
              <a:t>separation systems, learning and SEMP development.</a:t>
            </a:r>
            <a:endParaRPr lang="en-AU" sz="3200" dirty="0" smtClean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pPr algn="ctr"/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5362" name="Picture 2" descr="S:\Wipe Out Waste\Partnerships and Contracts\Sust Comms\2013 SC Awards pics\1510201218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005" y="2419351"/>
            <a:ext cx="6072222" cy="2724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S:\Wipe Out Waste\Partnerships and Contracts\Sust Comms\2013 SC Awards pics\15102012186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1828800"/>
            <a:ext cx="2142548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S:\Wipe Out Waste\Partnerships and Contracts\Sust Comms\2013 SC Awards pics\1510201218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7"/>
          <a:stretch/>
        </p:blipFill>
        <p:spPr bwMode="auto">
          <a:xfrm>
            <a:off x="-76200" y="1788836"/>
            <a:ext cx="1998133" cy="339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685799" cy="685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18844" y="57149"/>
            <a:ext cx="848955" cy="53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683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181588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Barmera Primary School</a:t>
            </a:r>
            <a:endParaRPr lang="en-AU" sz="4000" dirty="0">
              <a:solidFill>
                <a:srgbClr val="FFFF00"/>
              </a:solidFill>
            </a:endParaRPr>
          </a:p>
          <a:p>
            <a:pPr algn="ctr"/>
            <a:r>
              <a:rPr lang="en-AU" sz="3200" b="1" dirty="0" smtClean="0">
                <a:solidFill>
                  <a:srgbClr val="FFFF00"/>
                </a:solidFill>
              </a:rPr>
              <a:t>Maintaining </a:t>
            </a:r>
            <a:r>
              <a:rPr lang="en-AU" sz="3200" b="1" dirty="0">
                <a:solidFill>
                  <a:srgbClr val="FFFF00"/>
                </a:solidFill>
              </a:rPr>
              <a:t>the smallest volume of </a:t>
            </a:r>
            <a:endParaRPr lang="en-AU" sz="3200" b="1" dirty="0" smtClean="0">
              <a:solidFill>
                <a:srgbClr val="FFFF00"/>
              </a:solidFill>
            </a:endParaRPr>
          </a:p>
          <a:p>
            <a:pPr algn="ctr"/>
            <a:r>
              <a:rPr lang="en-AU" sz="3200" b="1" dirty="0" smtClean="0">
                <a:solidFill>
                  <a:srgbClr val="FFFF00"/>
                </a:solidFill>
              </a:rPr>
              <a:t>materials/ person </a:t>
            </a:r>
            <a:r>
              <a:rPr lang="en-AU" sz="3200" b="1" dirty="0">
                <a:solidFill>
                  <a:srgbClr val="FFFF00"/>
                </a:solidFill>
              </a:rPr>
              <a:t>sent to </a:t>
            </a:r>
            <a:r>
              <a:rPr lang="en-AU" sz="3200" b="1" dirty="0" smtClean="0">
                <a:solidFill>
                  <a:srgbClr val="FFFF00"/>
                </a:solidFill>
              </a:rPr>
              <a:t>landfill.</a:t>
            </a:r>
            <a:r>
              <a:rPr lang="en-AU" sz="4000" dirty="0"/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0" y="22485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 </a:t>
            </a:r>
          </a:p>
        </p:txBody>
      </p:sp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4191819"/>
              </p:ext>
            </p:extLst>
          </p:nvPr>
        </p:nvGraphicFramePr>
        <p:xfrm>
          <a:off x="140495" y="1803308"/>
          <a:ext cx="4443411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6387" name="Picture 3" descr="S:\Wipe Out Waste\Partnerships and Contracts\Sust Comms\2013 SC Awards pics\barmera primary audit presenting 201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" t="7580" r="-1"/>
          <a:stretch/>
        </p:blipFill>
        <p:spPr bwMode="auto">
          <a:xfrm>
            <a:off x="4274713" y="1803308"/>
            <a:ext cx="4793087" cy="2597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8305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280076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Brighton Secondary School</a:t>
            </a:r>
            <a:endParaRPr lang="en-AU" sz="4000" dirty="0">
              <a:solidFill>
                <a:srgbClr val="FFFF00"/>
              </a:solidFill>
            </a:endParaRPr>
          </a:p>
          <a:p>
            <a:pPr algn="ctr"/>
            <a:r>
              <a:rPr lang="en-AU" sz="3200" b="1" dirty="0" smtClean="0">
                <a:solidFill>
                  <a:srgbClr val="FFFF00"/>
                </a:solidFill>
              </a:rPr>
              <a:t>Contributing </a:t>
            </a:r>
            <a:r>
              <a:rPr lang="en-AU" sz="3200" b="1" dirty="0">
                <a:solidFill>
                  <a:srgbClr val="FFFF00"/>
                </a:solidFill>
              </a:rPr>
              <a:t>the smallest volume </a:t>
            </a:r>
            <a:r>
              <a:rPr lang="en-AU" sz="3200" b="1" dirty="0" smtClean="0">
                <a:solidFill>
                  <a:srgbClr val="FFFF00"/>
                </a:solidFill>
              </a:rPr>
              <a:t>of materials per person </a:t>
            </a:r>
            <a:r>
              <a:rPr lang="en-AU" sz="3200" b="1" dirty="0">
                <a:solidFill>
                  <a:srgbClr val="FFFF00"/>
                </a:solidFill>
              </a:rPr>
              <a:t>sent to landfill from </a:t>
            </a:r>
            <a:r>
              <a:rPr lang="en-AU" sz="3200" b="1" dirty="0" smtClean="0">
                <a:solidFill>
                  <a:srgbClr val="FFFF00"/>
                </a:solidFill>
              </a:rPr>
              <a:t>secondary </a:t>
            </a:r>
            <a:r>
              <a:rPr lang="en-AU" sz="3200" b="1" dirty="0">
                <a:solidFill>
                  <a:srgbClr val="FFFF00"/>
                </a:solidFill>
              </a:rPr>
              <a:t>sites.</a:t>
            </a:r>
            <a:endParaRPr lang="en-AU" sz="3200" dirty="0">
              <a:solidFill>
                <a:srgbClr val="FFFF00"/>
              </a:solidFill>
            </a:endParaRPr>
          </a:p>
          <a:p>
            <a:r>
              <a:rPr lang="en-AU" sz="3200" dirty="0"/>
              <a:t> </a:t>
            </a:r>
          </a:p>
          <a:p>
            <a:pPr algn="ctr"/>
            <a:r>
              <a:rPr lang="en-AU" sz="4000" dirty="0"/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6000" y="22485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 </a:t>
            </a:r>
          </a:p>
        </p:txBody>
      </p:sp>
      <p:pic>
        <p:nvPicPr>
          <p:cNvPr id="17410" name="Picture 2" descr="S:\Wipe Out Waste\Partnerships and Contracts\Sust Comms\2013 SC Awards pics\Brighton SS newsletter left May audi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626" y="1839911"/>
            <a:ext cx="3799395" cy="25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S:\Wipe Out Waste\Partnerships and Contracts\Sust Comms\2013 SC Awards pics\Brighton SS newsletter right May audi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199" y="1839912"/>
            <a:ext cx="3950220" cy="253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6" y="57151"/>
            <a:ext cx="609599" cy="60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18844" y="57149"/>
            <a:ext cx="848955" cy="533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275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0723" y="0"/>
            <a:ext cx="8686800" cy="2800767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Brighton </a:t>
            </a:r>
            <a:r>
              <a:rPr lang="en-AU" sz="4000" b="1" dirty="0" smtClean="0">
                <a:solidFill>
                  <a:srgbClr val="FFFF00"/>
                </a:solidFill>
              </a:rPr>
              <a:t>Primary </a:t>
            </a:r>
            <a:r>
              <a:rPr lang="en-AU" sz="4000" b="1" dirty="0">
                <a:solidFill>
                  <a:srgbClr val="FFFF00"/>
                </a:solidFill>
              </a:rPr>
              <a:t>School</a:t>
            </a:r>
            <a:endParaRPr lang="en-AU" sz="4000" dirty="0">
              <a:solidFill>
                <a:srgbClr val="FFFF00"/>
              </a:solidFill>
            </a:endParaRPr>
          </a:p>
          <a:p>
            <a:pPr algn="ctr"/>
            <a:r>
              <a:rPr lang="en-AU" sz="3200" b="1" dirty="0">
                <a:solidFill>
                  <a:srgbClr val="FFFF00"/>
                </a:solidFill>
              </a:rPr>
              <a:t>Greatest reduction in materials to landfill </a:t>
            </a:r>
          </a:p>
          <a:p>
            <a:pPr algn="ctr"/>
            <a:r>
              <a:rPr lang="en-AU" sz="3200" b="1" dirty="0">
                <a:solidFill>
                  <a:srgbClr val="FFFF00"/>
                </a:solidFill>
              </a:rPr>
              <a:t>for 2013.</a:t>
            </a:r>
            <a:endParaRPr lang="en-AU" sz="3200" dirty="0">
              <a:solidFill>
                <a:srgbClr val="FFFF00"/>
              </a:solidFill>
            </a:endParaRPr>
          </a:p>
          <a:p>
            <a:r>
              <a:rPr lang="en-AU" sz="3200" dirty="0"/>
              <a:t> </a:t>
            </a:r>
          </a:p>
          <a:p>
            <a:pPr algn="ctr"/>
            <a:r>
              <a:rPr lang="en-AU" sz="4000" dirty="0"/>
              <a:t> 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0" y="22485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 </a:t>
            </a:r>
          </a:p>
        </p:txBody>
      </p:sp>
      <p:pic>
        <p:nvPicPr>
          <p:cNvPr id="18434" name="Picture 2" descr="S:\Wipe Out Waste\Images\Audit Pics &amp; Site Photos\Brighton PS Oct 23 2013\23102013358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" t="7244" r="20936"/>
          <a:stretch/>
        </p:blipFill>
        <p:spPr bwMode="auto">
          <a:xfrm rot="16200000">
            <a:off x="518479" y="1269804"/>
            <a:ext cx="1397169" cy="228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S:\Wipe Out Waste\Images\Audit Pics &amp; Site Photos\Brighton PS Oct 23 2013\23102013359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0" t="19635" r="19590" b="35367"/>
          <a:stretch/>
        </p:blipFill>
        <p:spPr bwMode="auto">
          <a:xfrm>
            <a:off x="5486400" y="1700642"/>
            <a:ext cx="3657600" cy="231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4259626"/>
              </p:ext>
            </p:extLst>
          </p:nvPr>
        </p:nvGraphicFramePr>
        <p:xfrm>
          <a:off x="2438400" y="1712082"/>
          <a:ext cx="2971801" cy="1990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89535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1820" y="-57150"/>
            <a:ext cx="8686800" cy="375487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 smtClean="0">
                <a:solidFill>
                  <a:srgbClr val="FFFF00"/>
                </a:solidFill>
              </a:rPr>
              <a:t>Aldgate Primary School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200" b="1" dirty="0">
                <a:solidFill>
                  <a:srgbClr val="FFFF00"/>
                </a:solidFill>
              </a:rPr>
              <a:t>Excellence in resource recovery </a:t>
            </a:r>
            <a:endParaRPr lang="en-AU" sz="3200" dirty="0">
              <a:solidFill>
                <a:srgbClr val="FFFF00"/>
              </a:solidFill>
            </a:endParaRPr>
          </a:p>
          <a:p>
            <a:pPr algn="ctr"/>
            <a:r>
              <a:rPr lang="en-AU" sz="3200" b="1" dirty="0">
                <a:solidFill>
                  <a:srgbClr val="FFFF00"/>
                </a:solidFill>
              </a:rPr>
              <a:t>and use of grants for waste reduction.</a:t>
            </a:r>
            <a:endParaRPr lang="en-AU" sz="32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pPr algn="ctr"/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69" r="15583"/>
          <a:stretch/>
        </p:blipFill>
        <p:spPr>
          <a:xfrm>
            <a:off x="6024093" y="2032676"/>
            <a:ext cx="2891307" cy="28250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646684"/>
            <a:ext cx="5988066" cy="33634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460" y="2495550"/>
            <a:ext cx="3934740" cy="23259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1659542"/>
            <a:ext cx="2899893" cy="1064608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093" y="1649163"/>
            <a:ext cx="2967507" cy="3393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66800" y="34409"/>
            <a:ext cx="7130815" cy="48320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 smtClean="0">
                <a:solidFill>
                  <a:srgbClr val="FFFF00"/>
                </a:solidFill>
              </a:rPr>
              <a:t>ROSES - DECD  </a:t>
            </a:r>
            <a:endParaRPr lang="en-AU" sz="4000" dirty="0">
              <a:solidFill>
                <a:srgbClr val="FFFF00"/>
              </a:solidFill>
            </a:endParaRPr>
          </a:p>
          <a:p>
            <a:pPr algn="ctr"/>
            <a:r>
              <a:rPr lang="en-AU" sz="2400" b="1" dirty="0">
                <a:solidFill>
                  <a:srgbClr val="FFFF00"/>
                </a:solidFill>
              </a:rPr>
              <a:t>Reuse of Office Equipment and Supplies </a:t>
            </a:r>
            <a:r>
              <a:rPr lang="en-AU" sz="2400" b="1" dirty="0" smtClean="0">
                <a:solidFill>
                  <a:srgbClr val="FFFF00"/>
                </a:solidFill>
              </a:rPr>
              <a:t>Scheme</a:t>
            </a:r>
          </a:p>
          <a:p>
            <a:pPr algn="ctr"/>
            <a:r>
              <a:rPr lang="en-AU" sz="3200" b="1" dirty="0" smtClean="0">
                <a:solidFill>
                  <a:srgbClr val="FFFF00"/>
                </a:solidFill>
              </a:rPr>
              <a:t>Best </a:t>
            </a:r>
            <a:r>
              <a:rPr lang="en-AU" sz="3200" b="1" dirty="0">
                <a:solidFill>
                  <a:srgbClr val="FFFF00"/>
                </a:solidFill>
              </a:rPr>
              <a:t>practice statewide reuse </a:t>
            </a:r>
            <a:r>
              <a:rPr lang="en-AU" sz="3200" b="1" dirty="0" smtClean="0">
                <a:solidFill>
                  <a:srgbClr val="FFFF00"/>
                </a:solidFill>
              </a:rPr>
              <a:t>program. </a:t>
            </a:r>
            <a:endParaRPr lang="en-AU" sz="3200" dirty="0">
              <a:solidFill>
                <a:srgbClr val="FFFF00"/>
              </a:solidFill>
            </a:endParaRPr>
          </a:p>
          <a:p>
            <a:pPr algn="ctr"/>
            <a:r>
              <a:rPr lang="en-AU" sz="2800" b="1" dirty="0" smtClean="0">
                <a:solidFill>
                  <a:srgbClr val="FFFF00"/>
                </a:solidFill>
              </a:rPr>
              <a:t> </a:t>
            </a:r>
            <a:endParaRPr lang="en-AU" sz="2800" dirty="0">
              <a:solidFill>
                <a:srgbClr val="FFFF00"/>
              </a:solidFill>
            </a:endParaRPr>
          </a:p>
          <a:p>
            <a:r>
              <a:rPr lang="en-AU" sz="4000" dirty="0"/>
              <a:t> </a:t>
            </a:r>
          </a:p>
          <a:p>
            <a:pPr algn="ctr"/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AU" sz="3600" dirty="0"/>
              <a:t> </a:t>
            </a:r>
          </a:p>
          <a:p>
            <a:pPr algn="ctr"/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3" b="10042"/>
          <a:stretch/>
        </p:blipFill>
        <p:spPr>
          <a:xfrm>
            <a:off x="24665" y="742950"/>
            <a:ext cx="1143000" cy="9559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77"/>
          <a:stretch/>
        </p:blipFill>
        <p:spPr>
          <a:xfrm>
            <a:off x="5257800" y="1790163"/>
            <a:ext cx="3858615" cy="26074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t="5086" r="25927"/>
          <a:stretch/>
        </p:blipFill>
        <p:spPr>
          <a:xfrm>
            <a:off x="0" y="1790161"/>
            <a:ext cx="5154763" cy="260745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615" y="724972"/>
            <a:ext cx="918800" cy="955923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67627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97614" y="57150"/>
            <a:ext cx="870185" cy="54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050" name="Picture 2" descr="S:\Wipe Out Waste\Images\Industry\ROSES\ROSES sign photoshoped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6351" y="1809750"/>
            <a:ext cx="1315449" cy="45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14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S:\Wipe Out Waste\Images\Audit Pics &amp; Site Photos\Redwood Park Preschool photos\Redwood Park Preschool 3 bin system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" t="19040" r="7640" b="18529"/>
          <a:stretch/>
        </p:blipFill>
        <p:spPr bwMode="auto">
          <a:xfrm>
            <a:off x="-76200" y="1699479"/>
            <a:ext cx="9257266" cy="384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209288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Redwood </a:t>
            </a:r>
            <a:r>
              <a:rPr lang="en-AU" sz="40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Park </a:t>
            </a:r>
            <a:r>
              <a:rPr lang="en-AU" sz="4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Preschool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Best </a:t>
            </a:r>
            <a:r>
              <a:rPr lang="en-AU" sz="3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practice </a:t>
            </a:r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resource </a:t>
            </a:r>
            <a:r>
              <a:rPr lang="en-AU" sz="3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separation systems and learning.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6" y="57151"/>
            <a:ext cx="68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49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8200" y="12819"/>
            <a:ext cx="8069498" cy="258532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3200" b="1" dirty="0">
                <a:solidFill>
                  <a:srgbClr val="FFFF00"/>
                </a:solidFill>
              </a:rPr>
              <a:t>Eastern Fleurieu School</a:t>
            </a:r>
            <a:endParaRPr lang="en-AU" sz="3200" dirty="0">
              <a:solidFill>
                <a:srgbClr val="FFFF00"/>
              </a:solidFill>
            </a:endParaRPr>
          </a:p>
          <a:p>
            <a:pPr algn="ctr"/>
            <a:r>
              <a:rPr lang="en-AU" sz="4000" b="1" dirty="0">
                <a:solidFill>
                  <a:srgbClr val="FFFF00"/>
                </a:solidFill>
              </a:rPr>
              <a:t>Strathalbyn R-6 </a:t>
            </a:r>
            <a:r>
              <a:rPr lang="en-AU" sz="4000" b="1" dirty="0" smtClean="0">
                <a:solidFill>
                  <a:srgbClr val="FFFF00"/>
                </a:solidFill>
              </a:rPr>
              <a:t>Campus</a:t>
            </a:r>
            <a:endParaRPr lang="en-AU" sz="4000" dirty="0">
              <a:solidFill>
                <a:srgbClr val="FFFF00"/>
              </a:solidFill>
            </a:endParaRPr>
          </a:p>
          <a:p>
            <a:pPr algn="ctr"/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Best </a:t>
            </a:r>
            <a:r>
              <a:rPr lang="en-AU" sz="3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practice </a:t>
            </a:r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resource </a:t>
            </a:r>
            <a:r>
              <a:rPr lang="en-AU" sz="3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separation </a:t>
            </a:r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systems.</a:t>
            </a:r>
            <a:endParaRPr lang="en-AU" sz="36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8195" name="Picture 3" descr="S:\Wipe Out Waste\Partnerships and Contracts\Sust Comms\2013 SC Awards pics\strathalbyn b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63185"/>
            <a:ext cx="2133600" cy="328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4" t="15414" r="31479" b="48381"/>
          <a:stretch/>
        </p:blipFill>
        <p:spPr bwMode="auto">
          <a:xfrm>
            <a:off x="6545653" y="2190750"/>
            <a:ext cx="2522147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4" t="52745" r="31124" b="9351"/>
          <a:stretch/>
        </p:blipFill>
        <p:spPr bwMode="auto">
          <a:xfrm>
            <a:off x="3048001" y="2320202"/>
            <a:ext cx="3352800" cy="238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57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16004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Golden Grove High School</a:t>
            </a:r>
            <a:endParaRPr lang="en-AU" sz="4000" dirty="0">
              <a:solidFill>
                <a:srgbClr val="FFFF00"/>
              </a:solidFill>
            </a:endParaRPr>
          </a:p>
          <a:p>
            <a:r>
              <a:rPr lang="en-AU" sz="4000" dirty="0"/>
              <a:t> </a:t>
            </a:r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Best </a:t>
            </a:r>
            <a:r>
              <a:rPr lang="en-AU" sz="3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practice </a:t>
            </a:r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resource </a:t>
            </a:r>
            <a:r>
              <a:rPr lang="en-AU" sz="3600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separation </a:t>
            </a:r>
            <a:r>
              <a:rPr lang="en-AU" sz="36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systems.</a:t>
            </a:r>
            <a:endParaRPr lang="en-AU" sz="36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9219" name="Picture 3" descr="S:\Wipe Out Waste\Partnerships and Contracts\Sust Comms\2013 SC Awards pics\Golden Grove HS fluoro separation may 20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33" t="66371" r="22929" b="9689"/>
          <a:stretch/>
        </p:blipFill>
        <p:spPr bwMode="auto">
          <a:xfrm>
            <a:off x="5057834" y="1348400"/>
            <a:ext cx="3960827" cy="99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S:\Wipe Out Waste\Partnerships and Contracts\Sust Comms\2013 SC Awards pics\Golden Grove HS fluoro separation may 201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" t="68093" r="69329"/>
          <a:stretch/>
        </p:blipFill>
        <p:spPr bwMode="auto">
          <a:xfrm>
            <a:off x="5050267" y="2190750"/>
            <a:ext cx="2493533" cy="139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" t="4745" r="4170" b="6358"/>
          <a:stretch/>
        </p:blipFill>
        <p:spPr>
          <a:xfrm>
            <a:off x="309073" y="1294708"/>
            <a:ext cx="4720128" cy="379579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6" y="57151"/>
            <a:ext cx="685918" cy="68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891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2092881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Pulteney Grammar School</a:t>
            </a:r>
            <a:endParaRPr lang="en-US" sz="4000" dirty="0">
              <a:solidFill>
                <a:srgbClr val="FFFF00"/>
              </a:solidFill>
            </a:endParaRPr>
          </a:p>
          <a:p>
            <a:pPr algn="ctr"/>
            <a:r>
              <a:rPr lang="en-AU" sz="3600" b="1" dirty="0" smtClean="0">
                <a:solidFill>
                  <a:srgbClr val="FFFF00"/>
                </a:solidFill>
              </a:rPr>
              <a:t>Best </a:t>
            </a:r>
            <a:r>
              <a:rPr lang="en-AU" sz="3600" b="1" dirty="0">
                <a:solidFill>
                  <a:srgbClr val="FFFF00"/>
                </a:solidFill>
              </a:rPr>
              <a:t>practice 10c collection </a:t>
            </a:r>
            <a:r>
              <a:rPr lang="en-AU" sz="3600" b="1" dirty="0" smtClean="0">
                <a:solidFill>
                  <a:srgbClr val="FFFF00"/>
                </a:solidFill>
              </a:rPr>
              <a:t>system. </a:t>
            </a:r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0244" name="Picture 4" descr="S:\Wipe Out Waste\Partnerships and Contracts\Sust Comms\2013 SC Awards pics\Pulteney 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3" t="2461" r="13556"/>
          <a:stretch/>
        </p:blipFill>
        <p:spPr bwMode="auto">
          <a:xfrm>
            <a:off x="4191000" y="1229321"/>
            <a:ext cx="3352800" cy="393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S:\Wipe Out Waste\Partnerships and Contracts\Sust Comms\2013 SC Awards pics\Pulteney 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0" r="34746" b="15388"/>
          <a:stretch/>
        </p:blipFill>
        <p:spPr bwMode="auto">
          <a:xfrm>
            <a:off x="1447801" y="1229321"/>
            <a:ext cx="2445776" cy="3990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022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33270"/>
            <a:ext cx="8686800" cy="264687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Littlehampton Primary </a:t>
            </a:r>
            <a:r>
              <a:rPr lang="en-AU" sz="4000" b="1" dirty="0" smtClean="0">
                <a:solidFill>
                  <a:srgbClr val="FFFF00"/>
                </a:solidFill>
              </a:rPr>
              <a:t>School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600" b="1" dirty="0">
                <a:solidFill>
                  <a:srgbClr val="FFFF00"/>
                </a:solidFill>
              </a:rPr>
              <a:t>Resource recovery and waste reduction </a:t>
            </a:r>
            <a:endParaRPr lang="en-AU" sz="3600" dirty="0">
              <a:solidFill>
                <a:srgbClr val="FFFF00"/>
              </a:solidFill>
            </a:endParaRPr>
          </a:p>
          <a:p>
            <a:pPr algn="ctr"/>
            <a:r>
              <a:rPr lang="en-AU" sz="3600" b="1" dirty="0">
                <a:solidFill>
                  <a:srgbClr val="FFFF00"/>
                </a:solidFill>
              </a:rPr>
              <a:t>learning in the curriculum.</a:t>
            </a:r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1268" name="Picture 4" descr="S:\Wipe Out Waste\Partnerships and Contracts\Sust Comms\2013 SC Awards pics\littlehampton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06021"/>
            <a:ext cx="1468953" cy="338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S:\Wipe Out Waste\Partnerships and Contracts\Sust Comms\2013 SC Awards pics\littlehampton 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097" y="1706021"/>
            <a:ext cx="4735078" cy="335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173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" y="-36068"/>
            <a:ext cx="8839200" cy="320087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3800" b="1" dirty="0">
                <a:solidFill>
                  <a:srgbClr val="FFFF00"/>
                </a:solidFill>
              </a:rPr>
              <a:t>Kingston on Murray Primary </a:t>
            </a:r>
            <a:r>
              <a:rPr lang="en-AU" sz="3800" b="1" dirty="0" smtClean="0">
                <a:solidFill>
                  <a:srgbClr val="FFFF00"/>
                </a:solidFill>
              </a:rPr>
              <a:t>School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600" b="1" dirty="0">
                <a:solidFill>
                  <a:srgbClr val="FFFF00"/>
                </a:solidFill>
              </a:rPr>
              <a:t>Waste reduction and learning through the</a:t>
            </a:r>
            <a:endParaRPr lang="en-AU" sz="3600" dirty="0">
              <a:solidFill>
                <a:srgbClr val="FFFF00"/>
              </a:solidFill>
            </a:endParaRPr>
          </a:p>
          <a:p>
            <a:pPr algn="ctr"/>
            <a:r>
              <a:rPr lang="en-AU" sz="3600" b="1" dirty="0">
                <a:solidFill>
                  <a:srgbClr val="FFFF00"/>
                </a:solidFill>
              </a:rPr>
              <a:t> Less to Landfill Challenge.</a:t>
            </a:r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2290" name="Picture 2" descr="S:\Wipe Out Waste\Partnerships and Contracts\Sust Comms\2013 SC Awards pics\kom data grap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81060"/>
            <a:ext cx="4867072" cy="2924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S:\Wipe Out Waste\Less to Landfill\Reports and Feedback\2010 KoM LtL pic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3" t="3895" r="9066"/>
          <a:stretch/>
        </p:blipFill>
        <p:spPr bwMode="auto">
          <a:xfrm>
            <a:off x="1126582" y="1770653"/>
            <a:ext cx="2302417" cy="2934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6" y="57151"/>
            <a:ext cx="609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4680" y="44354"/>
            <a:ext cx="869320" cy="546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98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-36068"/>
            <a:ext cx="7315200" cy="375487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>
                <a:solidFill>
                  <a:srgbClr val="FFFF00"/>
                </a:solidFill>
              </a:rPr>
              <a:t>St Patrick’s </a:t>
            </a:r>
            <a:r>
              <a:rPr lang="en-AU" sz="4000" b="1" dirty="0" smtClean="0">
                <a:solidFill>
                  <a:srgbClr val="FFFF00"/>
                </a:solidFill>
              </a:rPr>
              <a:t>School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600" b="1" dirty="0" smtClean="0">
                <a:solidFill>
                  <a:srgbClr val="FFFF00"/>
                </a:solidFill>
              </a:rPr>
              <a:t>Waste reduction and learning   through the Less to </a:t>
            </a:r>
          </a:p>
          <a:p>
            <a:pPr algn="ctr"/>
            <a:r>
              <a:rPr lang="en-AU" sz="3600" b="1" dirty="0" smtClean="0">
                <a:solidFill>
                  <a:srgbClr val="FFFF00"/>
                </a:solidFill>
              </a:rPr>
              <a:t>Landfill Challenge.</a:t>
            </a:r>
            <a:endParaRPr lang="en-AU" sz="3600" dirty="0" smtClean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3316" name="Picture 4" descr="S:\Wipe Out Waste\Images\Audit Pics &amp; Site Photos\St Patricks\30082013337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7" r="7218" b="13123"/>
          <a:stretch/>
        </p:blipFill>
        <p:spPr bwMode="auto">
          <a:xfrm>
            <a:off x="1877562" y="2430185"/>
            <a:ext cx="4599438" cy="263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S:\Wipe Out Waste\Images\Audit Pics &amp; Site Photos\St Patricks\30082013337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6" r="18828"/>
          <a:stretch/>
        </p:blipFill>
        <p:spPr bwMode="auto">
          <a:xfrm>
            <a:off x="76200" y="1289919"/>
            <a:ext cx="1676521" cy="3775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St Pat's noticeboard LtL 20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89" t="39931" r="41316" b="40959"/>
          <a:stretch>
            <a:fillRect/>
          </a:stretch>
        </p:blipFill>
        <p:spPr bwMode="auto">
          <a:xfrm>
            <a:off x="104652763" y="102576313"/>
            <a:ext cx="11137900" cy="1518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6" t="1826" r="2128"/>
          <a:stretch/>
        </p:blipFill>
        <p:spPr bwMode="auto">
          <a:xfrm>
            <a:off x="6548859" y="1276350"/>
            <a:ext cx="2518941" cy="3798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20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owerpoint graphics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5" r="17268"/>
          <a:stretch/>
        </p:blipFill>
        <p:spPr bwMode="auto">
          <a:xfrm>
            <a:off x="-1" y="0"/>
            <a:ext cx="91784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-57150"/>
            <a:ext cx="8686800" cy="375487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flat" dir="tl"/>
          </a:scene3d>
          <a:sp3d>
            <a:bevelT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AU" sz="4000" b="1" dirty="0" smtClean="0">
                <a:solidFill>
                  <a:srgbClr val="FFFF00"/>
                </a:solidFill>
              </a:rPr>
              <a:t>Underdale High School</a:t>
            </a:r>
            <a:r>
              <a:rPr lang="en-AU" b="1" dirty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  <a:endParaRPr lang="en-AU" b="1" dirty="0" smtClean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3600" b="1" dirty="0" smtClean="0">
                <a:solidFill>
                  <a:srgbClr val="FFFF00"/>
                </a:solidFill>
              </a:rPr>
              <a:t>Litter </a:t>
            </a:r>
            <a:r>
              <a:rPr lang="en-AU" sz="3600" b="1" dirty="0">
                <a:solidFill>
                  <a:srgbClr val="FFFF00"/>
                </a:solidFill>
              </a:rPr>
              <a:t>reduction learning and action in secondary schools.</a:t>
            </a:r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pPr algn="ctr"/>
            <a:endParaRPr lang="en-AU" sz="3600" dirty="0">
              <a:solidFill>
                <a:srgbClr val="FFFF00"/>
              </a:solidFill>
            </a:endParaRPr>
          </a:p>
          <a:p>
            <a:r>
              <a:rPr lang="en-AU" sz="3600" dirty="0"/>
              <a:t> </a:t>
            </a:r>
          </a:p>
          <a:p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234111" y="1947861"/>
            <a:ext cx="3400427" cy="22669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3" t="7367" r="3778" b="9348"/>
          <a:stretch/>
        </p:blipFill>
        <p:spPr>
          <a:xfrm>
            <a:off x="3505200" y="2553157"/>
            <a:ext cx="3295649" cy="22283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87"/>
          <a:stretch/>
        </p:blipFill>
        <p:spPr>
          <a:xfrm>
            <a:off x="-273217" y="1733550"/>
            <a:ext cx="3778417" cy="3066454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725" y="57150"/>
            <a:ext cx="82867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77200" y="57149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628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</TotalTime>
  <Words>128</Words>
  <Application>Microsoft Office PowerPoint</Application>
  <PresentationFormat>On-screen Show (16:9)</PresentationFormat>
  <Paragraphs>86</Paragraphs>
  <Slides>15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 Hendrikx</dc:creator>
  <cp:lastModifiedBy>Jo Hendrikx</cp:lastModifiedBy>
  <cp:revision>53</cp:revision>
  <cp:lastPrinted>2013-11-13T23:36:11Z</cp:lastPrinted>
  <dcterms:created xsi:type="dcterms:W3CDTF">2006-08-16T00:00:00Z</dcterms:created>
  <dcterms:modified xsi:type="dcterms:W3CDTF">2013-11-14T08:03:46Z</dcterms:modified>
</cp:coreProperties>
</file>