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76" r:id="rId2"/>
    <p:sldId id="275" r:id="rId3"/>
    <p:sldId id="278" r:id="rId4"/>
    <p:sldId id="291" r:id="rId5"/>
    <p:sldId id="280" r:id="rId6"/>
    <p:sldId id="281" r:id="rId7"/>
    <p:sldId id="282" r:id="rId8"/>
    <p:sldId id="283" r:id="rId9"/>
    <p:sldId id="286" r:id="rId10"/>
    <p:sldId id="285" r:id="rId11"/>
    <p:sldId id="279" r:id="rId12"/>
    <p:sldId id="284" r:id="rId13"/>
    <p:sldId id="292" r:id="rId14"/>
    <p:sldId id="287" r:id="rId15"/>
    <p:sldId id="289" r:id="rId16"/>
  </p:sldIdLst>
  <p:sldSz cx="9144000" cy="6858000" type="screen4x3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B9EAA4-B8FA-4D3E-AFCA-21447B960633}" type="datetimeFigureOut">
              <a:rPr lang="en-AU" smtClean="0"/>
              <a:t>22/10/2014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FC2251-4E6D-4B54-8685-5B2D3D03382D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153254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8049FCA-D23F-4CF6-A7AD-BC3B03E6B950}" type="datetimeFigureOut">
              <a:rPr lang="en-AU" smtClean="0"/>
              <a:t>22/10/2014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C37A26-59D8-4542-91C9-32278E61BE2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85455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22/10/2014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321303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22/10/2014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3452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22/10/2014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159496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22/10/2014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04390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22/10/2014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4155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22/10/2014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797400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22/10/2014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95029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22/10/2014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943934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22/10/2014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97560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22/10/2014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24559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8BD815-A7F5-4EBC-97D5-4607DF1D3566}" type="datetimeFigureOut">
              <a:rPr lang="en-AU" smtClean="0"/>
              <a:t>22/10/2014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71181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8BD815-A7F5-4EBC-97D5-4607DF1D3566}" type="datetimeFigureOut">
              <a:rPr lang="en-AU" smtClean="0"/>
              <a:t>22/10/2014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26576F-C046-451C-9535-11B3BD8251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063818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jpeg"/><Relationship Id="rId5" Type="http://schemas.openxmlformats.org/officeDocument/2006/relationships/image" Target="../media/image4.png"/><Relationship Id="rId10" Type="http://schemas.openxmlformats.org/officeDocument/2006/relationships/image" Target="../media/image9.jpeg"/><Relationship Id="rId4" Type="http://schemas.openxmlformats.org/officeDocument/2006/relationships/image" Target="../media/image3.png"/><Relationship Id="rId9" Type="http://schemas.openxmlformats.org/officeDocument/2006/relationships/image" Target="../media/image8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13.png"/><Relationship Id="rId7" Type="http://schemas.openxmlformats.org/officeDocument/2006/relationships/image" Target="../media/image5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3.png"/><Relationship Id="rId5" Type="http://schemas.openxmlformats.org/officeDocument/2006/relationships/image" Target="../media/image52.jpeg"/><Relationship Id="rId4" Type="http://schemas.openxmlformats.org/officeDocument/2006/relationships/image" Target="../media/image5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jpeg"/><Relationship Id="rId3" Type="http://schemas.openxmlformats.org/officeDocument/2006/relationships/image" Target="../media/image13.png"/><Relationship Id="rId7" Type="http://schemas.openxmlformats.org/officeDocument/2006/relationships/image" Target="../media/image6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10" Type="http://schemas.openxmlformats.org/officeDocument/2006/relationships/image" Target="../media/image63.jpeg"/><Relationship Id="rId4" Type="http://schemas.openxmlformats.org/officeDocument/2006/relationships/image" Target="../media/image57.jpeg"/><Relationship Id="rId9" Type="http://schemas.openxmlformats.org/officeDocument/2006/relationships/image" Target="../media/image62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jpeg"/><Relationship Id="rId3" Type="http://schemas.openxmlformats.org/officeDocument/2006/relationships/image" Target="../media/image13.png"/><Relationship Id="rId7" Type="http://schemas.openxmlformats.org/officeDocument/2006/relationships/image" Target="../media/image6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6.jpeg"/><Relationship Id="rId5" Type="http://schemas.openxmlformats.org/officeDocument/2006/relationships/image" Target="../media/image65.jpeg"/><Relationship Id="rId4" Type="http://schemas.openxmlformats.org/officeDocument/2006/relationships/image" Target="../media/image64.jpeg"/><Relationship Id="rId9" Type="http://schemas.openxmlformats.org/officeDocument/2006/relationships/image" Target="../media/image69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70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13" Type="http://schemas.openxmlformats.org/officeDocument/2006/relationships/image" Target="../media/image22.jpeg"/><Relationship Id="rId3" Type="http://schemas.openxmlformats.org/officeDocument/2006/relationships/image" Target="../media/image1.jpeg"/><Relationship Id="rId7" Type="http://schemas.openxmlformats.org/officeDocument/2006/relationships/image" Target="../media/image16.jpeg"/><Relationship Id="rId12" Type="http://schemas.openxmlformats.org/officeDocument/2006/relationships/image" Target="../media/image21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png"/><Relationship Id="rId10" Type="http://schemas.openxmlformats.org/officeDocument/2006/relationships/image" Target="../media/image19.jpeg"/><Relationship Id="rId4" Type="http://schemas.openxmlformats.org/officeDocument/2006/relationships/image" Target="../media/image13.png"/><Relationship Id="rId9" Type="http://schemas.openxmlformats.org/officeDocument/2006/relationships/image" Target="../media/image18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13.png"/><Relationship Id="rId7" Type="http://schemas.openxmlformats.org/officeDocument/2006/relationships/image" Target="../media/image2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image" Target="../media/image1.jpeg"/><Relationship Id="rId7" Type="http://schemas.openxmlformats.org/officeDocument/2006/relationships/image" Target="../media/image31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13.png"/><Relationship Id="rId7" Type="http://schemas.openxmlformats.org/officeDocument/2006/relationships/image" Target="../media/image3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:\Wipe Out Waste\Partnerships and Contracts\Sust Comms\2014 sustain comms awards\2014 powerpoint graphics\wipe out waste awards bann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673426"/>
            <a:ext cx="9144001" cy="1364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943707" y="-7575"/>
            <a:ext cx="52565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0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A program of Zero Waste SA </a:t>
            </a:r>
          </a:p>
          <a:p>
            <a:pPr algn="ctr"/>
            <a:r>
              <a:rPr lang="en-AU" sz="2000" b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delivered by KESAB </a:t>
            </a:r>
            <a:r>
              <a:rPr lang="en-AU" sz="2000" b="1" i="1" dirty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environmental solutions</a:t>
            </a:r>
            <a:r>
              <a:rPr lang="en-AU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 </a:t>
            </a:r>
          </a:p>
        </p:txBody>
      </p:sp>
      <p:pic>
        <p:nvPicPr>
          <p:cNvPr id="1028" name="Picture 4" descr="S:\Wipe Out Waste\Partnerships and Contracts\Sust Comms\2014 sustain comms awards\2014 powerpoint graphics\KESAB logo transparent copy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962317"/>
            <a:ext cx="793701" cy="82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:\Wipe Out Waste\Partnerships and Contracts\Sust Comms\2014 sustain comms awards\2014 powerpoint graphics\ZWSA transparent 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84" y="5962317"/>
            <a:ext cx="971602" cy="1081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5785" y="14511"/>
            <a:ext cx="6858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22" name="Picture 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7509" y="46212"/>
            <a:ext cx="990600" cy="622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4098" name="Picture 2" descr="S:\Wipe Out Waste\Communications\Media\2013\2013 Aug 21 Loxton News WOW  group shot with Helen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425" y="4725144"/>
            <a:ext cx="2113967" cy="14087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2866548" y="2052131"/>
            <a:ext cx="364966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baseline="10000" dirty="0"/>
              <a:t>▼ </a:t>
            </a:r>
            <a:r>
              <a:rPr lang="en-AU" sz="2000" dirty="0" smtClean="0"/>
              <a:t>Cornerstone College</a:t>
            </a:r>
          </a:p>
          <a:p>
            <a:r>
              <a:rPr lang="en-AU" sz="2000" baseline="10000" dirty="0"/>
              <a:t>▼ </a:t>
            </a:r>
            <a:r>
              <a:rPr lang="en-AU" sz="2000" dirty="0" smtClean="0"/>
              <a:t>Eudunda Area School</a:t>
            </a:r>
          </a:p>
          <a:p>
            <a:r>
              <a:rPr lang="en-AU" sz="2000" baseline="10000" dirty="0"/>
              <a:t>▼ </a:t>
            </a:r>
            <a:r>
              <a:rPr lang="en-AU" sz="2000" dirty="0" smtClean="0"/>
              <a:t>Glen Osmond Primary School</a:t>
            </a:r>
          </a:p>
          <a:p>
            <a:r>
              <a:rPr lang="en-AU" sz="2000" baseline="10000" dirty="0"/>
              <a:t>▼ </a:t>
            </a:r>
            <a:r>
              <a:rPr lang="en-AU" sz="2000" dirty="0" smtClean="0"/>
              <a:t>Hawthorndene Kindergarten</a:t>
            </a:r>
          </a:p>
          <a:p>
            <a:r>
              <a:rPr lang="en-AU" sz="2000" baseline="10000" dirty="0"/>
              <a:t>▼ </a:t>
            </a:r>
            <a:r>
              <a:rPr lang="en-AU" sz="2000" dirty="0" smtClean="0"/>
              <a:t>McLaren Vale Primary School</a:t>
            </a:r>
          </a:p>
          <a:p>
            <a:r>
              <a:rPr lang="en-AU" sz="2000" baseline="10000" dirty="0"/>
              <a:t>▼ </a:t>
            </a:r>
            <a:r>
              <a:rPr lang="en-AU" sz="2000" dirty="0" smtClean="0"/>
              <a:t>Mount Gambier High School</a:t>
            </a:r>
          </a:p>
          <a:p>
            <a:r>
              <a:rPr lang="en-AU" sz="2000" baseline="10000" dirty="0"/>
              <a:t>▼ </a:t>
            </a:r>
            <a:r>
              <a:rPr lang="en-AU" sz="2000" dirty="0" smtClean="0"/>
              <a:t>Mulga Street Primary School</a:t>
            </a:r>
          </a:p>
          <a:p>
            <a:r>
              <a:rPr lang="en-AU" sz="2000" baseline="10000" dirty="0"/>
              <a:t>▼ </a:t>
            </a:r>
            <a:r>
              <a:rPr lang="en-AU" sz="2000" dirty="0" smtClean="0"/>
              <a:t>Portside Christian College</a:t>
            </a:r>
          </a:p>
          <a:p>
            <a:r>
              <a:rPr lang="en-AU" sz="2000" baseline="10000" dirty="0"/>
              <a:t>▼ </a:t>
            </a:r>
            <a:r>
              <a:rPr lang="en-AU" sz="2000" dirty="0" smtClean="0"/>
              <a:t>Riverland Special School</a:t>
            </a:r>
          </a:p>
          <a:p>
            <a:r>
              <a:rPr lang="en-AU" sz="2000" baseline="10000" dirty="0"/>
              <a:t>▼ </a:t>
            </a:r>
            <a:r>
              <a:rPr lang="en-AU" sz="2000" dirty="0" smtClean="0"/>
              <a:t>Rosary Catholic School</a:t>
            </a:r>
          </a:p>
          <a:p>
            <a:r>
              <a:rPr lang="en-AU" sz="2000" baseline="10000" dirty="0"/>
              <a:t>▼ </a:t>
            </a:r>
            <a:r>
              <a:rPr lang="en-AU" sz="2000" dirty="0" smtClean="0"/>
              <a:t>Star of the Sea School</a:t>
            </a:r>
          </a:p>
          <a:p>
            <a:r>
              <a:rPr lang="en-AU" sz="2000" baseline="10000" dirty="0"/>
              <a:t>▼ </a:t>
            </a:r>
            <a:r>
              <a:rPr lang="en-AU" sz="2000" dirty="0" smtClean="0"/>
              <a:t>Tatachilla Lutheran College</a:t>
            </a:r>
          </a:p>
          <a:p>
            <a:r>
              <a:rPr lang="en-AU" sz="2000" baseline="10000" dirty="0"/>
              <a:t>▼ </a:t>
            </a:r>
            <a:r>
              <a:rPr lang="en-AU" sz="2000" dirty="0" smtClean="0"/>
              <a:t>Unley High School</a:t>
            </a:r>
          </a:p>
          <a:p>
            <a:r>
              <a:rPr lang="en-AU" sz="2000" baseline="10000" dirty="0"/>
              <a:t>▼ </a:t>
            </a:r>
            <a:r>
              <a:rPr lang="en-AU" sz="2000" dirty="0" smtClean="0"/>
              <a:t>Warradale Primary School</a:t>
            </a:r>
            <a:endParaRPr lang="en-AU" sz="2000" dirty="0"/>
          </a:p>
        </p:txBody>
      </p:sp>
      <p:pic>
        <p:nvPicPr>
          <p:cNvPr id="4099" name="Picture 3" descr="S:\Wipe Out Waste\Communications\Media\2013\2013 RR July 24 launch simone with portside students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8425" y="3365325"/>
            <a:ext cx="2118871" cy="14070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S:\Wipe Out Waste\Partnerships and Contracts\Sust Comms\2014 sustain comms awards\2014 powerpoint graphics\2014 SC winners photos\WOW page pics\Support school teachers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68857"/>
            <a:ext cx="2376263" cy="15800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S:\Wipe Out Waste\Partnerships and Contracts\Sust Comms\2014 sustain comms awards\2014 powerpoint graphics\2014 SC winners photos\WOW page pics\WIC Support School Workshop PD 2005 3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174719"/>
            <a:ext cx="2405229" cy="18040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S:\Wipe Out Waste\Partnerships and Contracts\Sust Comms\2014 sustain comms awards\2014 powerpoint graphics\2014 SC winners photos\WOW page pics\sml Vaughan with slinky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2748" y="2059732"/>
            <a:ext cx="2050226" cy="14035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716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2887" y="260648"/>
            <a:ext cx="9146887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>
                <a:ln>
                  <a:solidFill>
                    <a:schemeClr val="tx1"/>
                  </a:solidFill>
                </a:ln>
              </a:rPr>
              <a:t>Encounter Lutheran College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4800" b="1" dirty="0" smtClean="0">
                <a:ln>
                  <a:solidFill>
                    <a:schemeClr val="tx1"/>
                  </a:solidFill>
                </a:ln>
              </a:rPr>
              <a:t>St </a:t>
            </a:r>
            <a:r>
              <a:rPr lang="en-AU" sz="4800" b="1" dirty="0">
                <a:ln>
                  <a:solidFill>
                    <a:schemeClr val="tx1"/>
                  </a:solidFill>
                </a:ln>
              </a:rPr>
              <a:t>Francis </a:t>
            </a:r>
            <a:r>
              <a:rPr lang="en-AU" sz="4800" b="1" dirty="0" smtClean="0">
                <a:ln>
                  <a:solidFill>
                    <a:schemeClr val="tx1"/>
                  </a:solidFill>
                </a:ln>
              </a:rPr>
              <a:t>School</a:t>
            </a:r>
          </a:p>
          <a:p>
            <a:pPr algn="ctr"/>
            <a:r>
              <a:rPr lang="en-AU" sz="3600" dirty="0" smtClean="0"/>
              <a:t>Outstanding </a:t>
            </a:r>
            <a:r>
              <a:rPr lang="en-AU" sz="3600" dirty="0"/>
              <a:t>action in implementing waste reduction strategies</a:t>
            </a:r>
            <a:endParaRPr lang="en-AU" sz="3600" b="1" dirty="0">
              <a:solidFill>
                <a:srgbClr val="000000"/>
              </a:solidFill>
            </a:endParaRPr>
          </a:p>
        </p:txBody>
      </p:sp>
      <p:pic>
        <p:nvPicPr>
          <p:cNvPr id="2050" name="Picture 2" descr="S:\Wipe Out Waste\Partnerships and Contracts\Sust Comms\2014 sustain comms awards\2014 powerpoint graphics\2014 SC winners photos\encounter lutheran\encounter audit results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8499" y="3592947"/>
            <a:ext cx="5040560" cy="273533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S:\Wipe Out Waste\Partnerships and Contracts\Sust Comms\2014 sustain comms awards\2014 powerpoint graphics\2014 SC winners photos\St francis lockleys\St Francis Lockleys Naked lunch sig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3212976"/>
            <a:ext cx="2880320" cy="36792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2285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0" y="-27495"/>
            <a:ext cx="9170240" cy="69616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0" y="260648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>
                <a:ln>
                  <a:solidFill>
                    <a:schemeClr val="tx1"/>
                  </a:solidFill>
                </a:ln>
              </a:rPr>
              <a:t>Banksia Park Kindergarten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600" dirty="0"/>
              <a:t>Outstanding achievements in packaging </a:t>
            </a:r>
            <a:r>
              <a:rPr lang="en-AU" sz="3600" dirty="0" smtClean="0"/>
              <a:t>reduction</a:t>
            </a:r>
            <a:endParaRPr lang="en-AU" sz="3600" b="1" dirty="0">
              <a:solidFill>
                <a:srgbClr val="000000"/>
              </a:solidFill>
            </a:endParaRPr>
          </a:p>
        </p:txBody>
      </p:sp>
      <p:pic>
        <p:nvPicPr>
          <p:cNvPr id="5122" name="Picture 2" descr="S:\Wipe Out Waste\Partnerships and Contracts\Sust Comms\2014 sustain comms awards\2014 powerpoint graphics\2014 SC winners photos\banksia park kindy\Banksia 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 flipV="1">
            <a:off x="4071556" y="1994847"/>
            <a:ext cx="2032814" cy="30481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S:\Wipe Out Waste\Partnerships and Contracts\Sust Comms\2014 sustain comms awards\2014 powerpoint graphics\2014 SC winners photos\banksia park kindy\Banksia 4.png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57"/>
          <a:stretch/>
        </p:blipFill>
        <p:spPr bwMode="auto">
          <a:xfrm>
            <a:off x="6969239" y="2502515"/>
            <a:ext cx="1929912" cy="23272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S:\Wipe Out Waste\Partnerships and Contracts\Sust Comms\2014 sustain comms awards\2014 powerpoint graphics\2014 SC winners photos\banksia park kindy\Banksia imag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6126" y="4798312"/>
            <a:ext cx="3048858" cy="209854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S:\Wipe Out Waste\Partnerships and Contracts\Sust Comms\2014 sustain comms awards\2014 powerpoint graphics\2014 SC winners photos\banksia park kindy\banksia park kindy 20140401_16211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67" r="7478" b="21812"/>
          <a:stretch/>
        </p:blipFill>
        <p:spPr bwMode="auto">
          <a:xfrm>
            <a:off x="135958" y="4835655"/>
            <a:ext cx="4647615" cy="20238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:\Wipe Out Waste\Partnerships and Contracts\Sust Comms\2014 sustain comms awards\2014 powerpoint graphics\2014 SC winners photos\banksia park kindy\Sienna Tate Jasmine 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05" t="18406" r="14282" b="13698"/>
          <a:stretch/>
        </p:blipFill>
        <p:spPr bwMode="auto">
          <a:xfrm>
            <a:off x="179511" y="2502515"/>
            <a:ext cx="3025211" cy="19669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7315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:\Wipe Out Waste\Partnerships and Contracts\Sust Comms\2014 sustain comms awards\2014 powerpoint graphics\large fat banner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6552" y="-243408"/>
            <a:ext cx="9865096" cy="69847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2886" y="476672"/>
            <a:ext cx="9144000" cy="5640006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algn="ctr">
              <a:lnSpc>
                <a:spcPts val="3300"/>
              </a:lnSpc>
              <a:spcBef>
                <a:spcPts val="600"/>
              </a:spcBef>
              <a:spcAft>
                <a:spcPts val="600"/>
              </a:spcAft>
            </a:pPr>
            <a:r>
              <a:rPr lang="en-AU" sz="3200" baseline="10000" dirty="0" smtClean="0"/>
              <a:t>▼</a:t>
            </a:r>
            <a:r>
              <a:rPr lang="en-AU" sz="3600" dirty="0" smtClean="0"/>
              <a:t> </a:t>
            </a:r>
            <a:r>
              <a:rPr lang="en-AU" sz="3300" b="1" dirty="0" smtClean="0">
                <a:ln>
                  <a:solidFill>
                    <a:schemeClr val="tx1"/>
                  </a:solidFill>
                </a:ln>
              </a:rPr>
              <a:t>Central Local Government Region of SA</a:t>
            </a:r>
            <a:endParaRPr lang="en-AU" sz="3300" b="1" dirty="0">
              <a:ln>
                <a:solidFill>
                  <a:schemeClr val="tx1"/>
                </a:solidFill>
              </a:ln>
            </a:endParaRPr>
          </a:p>
          <a:p>
            <a:pPr algn="ctr">
              <a:lnSpc>
                <a:spcPts val="3300"/>
              </a:lnSpc>
              <a:spcBef>
                <a:spcPts val="600"/>
              </a:spcBef>
              <a:spcAft>
                <a:spcPts val="600"/>
              </a:spcAft>
            </a:pPr>
            <a:r>
              <a:rPr lang="en-AU" sz="3200" baseline="10000" dirty="0"/>
              <a:t>▼ </a:t>
            </a:r>
            <a:r>
              <a:rPr lang="en-AU" sz="2800" baseline="10000" dirty="0" smtClean="0"/>
              <a:t> </a:t>
            </a:r>
            <a:r>
              <a:rPr lang="en-AU" sz="3300" b="1" dirty="0" smtClean="0">
                <a:ln>
                  <a:solidFill>
                    <a:schemeClr val="tx1"/>
                  </a:solidFill>
                </a:ln>
              </a:rPr>
              <a:t>Fleurieu Regional Waste Authority</a:t>
            </a:r>
          </a:p>
          <a:p>
            <a:pPr algn="ctr">
              <a:lnSpc>
                <a:spcPts val="3300"/>
              </a:lnSpc>
              <a:spcBef>
                <a:spcPts val="600"/>
              </a:spcBef>
              <a:spcAft>
                <a:spcPts val="600"/>
              </a:spcAft>
            </a:pPr>
            <a:r>
              <a:rPr lang="en-AU" sz="3200" baseline="10000" dirty="0"/>
              <a:t>▼ </a:t>
            </a:r>
            <a:r>
              <a:rPr lang="en-AU" sz="2400" baseline="10000" dirty="0" smtClean="0"/>
              <a:t> </a:t>
            </a:r>
            <a:r>
              <a:rPr lang="en-AU" sz="3300" b="1" dirty="0" smtClean="0">
                <a:ln>
                  <a:solidFill>
                    <a:schemeClr val="tx1"/>
                  </a:solidFill>
                </a:ln>
              </a:rPr>
              <a:t>City of Holdfast Bay </a:t>
            </a:r>
          </a:p>
          <a:p>
            <a:pPr algn="ctr">
              <a:lnSpc>
                <a:spcPts val="3300"/>
              </a:lnSpc>
              <a:spcBef>
                <a:spcPts val="600"/>
              </a:spcBef>
              <a:spcAft>
                <a:spcPts val="600"/>
              </a:spcAft>
            </a:pPr>
            <a:r>
              <a:rPr lang="en-AU" sz="3200" baseline="10000" dirty="0"/>
              <a:t>▼</a:t>
            </a:r>
            <a:r>
              <a:rPr lang="en-AU" sz="3200" dirty="0" smtClean="0"/>
              <a:t> </a:t>
            </a:r>
            <a:r>
              <a:rPr lang="en-AU" sz="3300" b="1" dirty="0" smtClean="0">
                <a:ln>
                  <a:solidFill>
                    <a:schemeClr val="tx1"/>
                  </a:solidFill>
                </a:ln>
              </a:rPr>
              <a:t>City of Mitcham</a:t>
            </a:r>
          </a:p>
          <a:p>
            <a:pPr algn="ctr">
              <a:lnSpc>
                <a:spcPts val="3300"/>
              </a:lnSpc>
              <a:spcBef>
                <a:spcPts val="600"/>
              </a:spcBef>
              <a:spcAft>
                <a:spcPts val="600"/>
              </a:spcAft>
            </a:pPr>
            <a:r>
              <a:rPr lang="en-AU" sz="3200" baseline="10000" dirty="0"/>
              <a:t>▼ </a:t>
            </a:r>
            <a:r>
              <a:rPr lang="en-AU" sz="3300" b="1" dirty="0" smtClean="0">
                <a:ln>
                  <a:solidFill>
                    <a:schemeClr val="tx1"/>
                  </a:solidFill>
                </a:ln>
              </a:rPr>
              <a:t>Northern Adelaide Waste Management Authority</a:t>
            </a:r>
          </a:p>
          <a:p>
            <a:pPr algn="ctr">
              <a:lnSpc>
                <a:spcPts val="3300"/>
              </a:lnSpc>
              <a:spcBef>
                <a:spcPts val="600"/>
              </a:spcBef>
              <a:spcAft>
                <a:spcPts val="600"/>
              </a:spcAft>
            </a:pPr>
            <a:r>
              <a:rPr lang="en-AU" sz="3200" baseline="10000" dirty="0"/>
              <a:t>▼ </a:t>
            </a:r>
            <a:r>
              <a:rPr lang="en-AU" sz="3300" b="1" dirty="0" smtClean="0">
                <a:ln>
                  <a:solidFill>
                    <a:schemeClr val="tx1"/>
                  </a:solidFill>
                </a:ln>
              </a:rPr>
              <a:t>City of Onkaparinga</a:t>
            </a:r>
          </a:p>
          <a:p>
            <a:pPr algn="ctr">
              <a:lnSpc>
                <a:spcPts val="3300"/>
              </a:lnSpc>
              <a:spcBef>
                <a:spcPts val="600"/>
              </a:spcBef>
              <a:spcAft>
                <a:spcPts val="600"/>
              </a:spcAft>
            </a:pPr>
            <a:r>
              <a:rPr lang="en-AU" sz="3200" baseline="10000" dirty="0"/>
              <a:t>▼ </a:t>
            </a:r>
            <a:r>
              <a:rPr lang="en-AU" sz="3300" b="1" dirty="0" smtClean="0">
                <a:ln>
                  <a:solidFill>
                    <a:schemeClr val="tx1"/>
                  </a:solidFill>
                </a:ln>
              </a:rPr>
              <a:t>City of Port Adelaide Enfield </a:t>
            </a:r>
          </a:p>
          <a:p>
            <a:pPr algn="ctr">
              <a:lnSpc>
                <a:spcPts val="3300"/>
              </a:lnSpc>
              <a:spcBef>
                <a:spcPts val="600"/>
              </a:spcBef>
              <a:spcAft>
                <a:spcPts val="600"/>
              </a:spcAft>
            </a:pPr>
            <a:r>
              <a:rPr lang="en-AU" sz="3200" baseline="10000" dirty="0"/>
              <a:t>▼ </a:t>
            </a:r>
            <a:r>
              <a:rPr lang="en-AU" sz="3300" b="1" dirty="0" smtClean="0">
                <a:ln>
                  <a:solidFill>
                    <a:schemeClr val="tx1"/>
                  </a:solidFill>
                </a:ln>
              </a:rPr>
              <a:t>City of Tea Tree Gully </a:t>
            </a:r>
          </a:p>
          <a:p>
            <a:pPr algn="ctr">
              <a:lnSpc>
                <a:spcPts val="3300"/>
              </a:lnSpc>
              <a:spcBef>
                <a:spcPts val="600"/>
              </a:spcBef>
              <a:spcAft>
                <a:spcPts val="600"/>
              </a:spcAft>
            </a:pPr>
            <a:r>
              <a:rPr lang="en-AU" sz="3200" baseline="10000" dirty="0"/>
              <a:t>▼ </a:t>
            </a:r>
            <a:r>
              <a:rPr lang="en-AU" sz="3300" b="1" dirty="0" smtClean="0">
                <a:ln>
                  <a:solidFill>
                    <a:schemeClr val="tx1"/>
                  </a:solidFill>
                </a:ln>
              </a:rPr>
              <a:t>City of Unley </a:t>
            </a:r>
          </a:p>
          <a:p>
            <a:pPr algn="ctr"/>
            <a:r>
              <a:rPr lang="en-AU" sz="2800" dirty="0" smtClean="0"/>
              <a:t>Supporting </a:t>
            </a:r>
            <a:r>
              <a:rPr lang="en-AU" sz="2800" dirty="0"/>
              <a:t>school and early years waste </a:t>
            </a:r>
            <a:r>
              <a:rPr lang="en-AU" sz="2800" dirty="0" smtClean="0"/>
              <a:t>education</a:t>
            </a:r>
            <a:endParaRPr lang="en-AU" sz="2800" b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009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</p:nvPr>
        </p:nvGraphicFramePr>
        <p:xfrm>
          <a:off x="3435350" y="3675539"/>
          <a:ext cx="2273300" cy="3752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273300"/>
              </a:tblGrid>
              <a:tr h="200025">
                <a:tc>
                  <a:txBody>
                    <a:bodyPr/>
                    <a:lstStyle/>
                    <a:p>
                      <a:pPr algn="l" fontAlgn="b"/>
                      <a:r>
                        <a:rPr lang="en-AU" sz="1200" u="none" strike="noStrike" dirty="0">
                          <a:effectLst/>
                        </a:rPr>
                        <a:t>Onka, Mitcham, </a:t>
                      </a:r>
                      <a:r>
                        <a:rPr lang="en-AU" sz="1200" u="none" strike="noStrike" dirty="0" err="1">
                          <a:effectLst/>
                        </a:rPr>
                        <a:t>HBay</a:t>
                      </a:r>
                      <a:r>
                        <a:rPr lang="en-AU" sz="1200" u="none" strike="noStrike" dirty="0">
                          <a:effectLst/>
                        </a:rPr>
                        <a:t>, NAWMA, FRWA, PAE, Unley , TTG, CLGRSA</a:t>
                      </a:r>
                      <a:endParaRPr lang="en-AU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1344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0" y="188639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600" dirty="0" smtClean="0"/>
              <a:t>Supporting </a:t>
            </a:r>
            <a:r>
              <a:rPr lang="en-AU" sz="3600" dirty="0"/>
              <a:t>school and early years waste </a:t>
            </a:r>
            <a:r>
              <a:rPr lang="en-AU" sz="3600" dirty="0" smtClean="0"/>
              <a:t>education</a:t>
            </a:r>
            <a:endParaRPr lang="en-AU" sz="3600" b="1" dirty="0">
              <a:solidFill>
                <a:srgbClr val="000000"/>
              </a:solidFill>
            </a:endParaRPr>
          </a:p>
        </p:txBody>
      </p:sp>
      <p:pic>
        <p:nvPicPr>
          <p:cNvPr id="6146" name="Picture 2" descr="S:\Wipe Out Waste\Partnerships and Contracts\Sust Comms\2014 sustain comms awards\2014 powerpoint graphics\2014 SC winners photos\FRWA\frwa awards pic 023 (2)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766" y="1460977"/>
            <a:ext cx="2144407" cy="16079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S:\Wipe Out Waste\Partnerships and Contracts\Sust Comms\2014 sustain comms awards\2014 powerpoint graphics\2014 SC winners photos\Unley council\Unley Kerry M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53" b="12945"/>
          <a:stretch/>
        </p:blipFill>
        <p:spPr bwMode="auto">
          <a:xfrm>
            <a:off x="203212" y="1460976"/>
            <a:ext cx="2210164" cy="22560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 descr="S:\Wipe Out Waste\Partnerships and Contracts\Sust Comms\2014 sustain comms awards\2014 powerpoint graphics\2014 SC winners photos\FRWA\FRWA and general councils Photo072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55" t="13714"/>
          <a:stretch/>
        </p:blipFill>
        <p:spPr bwMode="auto">
          <a:xfrm>
            <a:off x="3131839" y="2992758"/>
            <a:ext cx="2880320" cy="21537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:\Wipe Out Waste\Partnerships and Contracts\Sust Comms\2014 sustain comms awards\2014 powerpoint graphics\2014 SC winners photos\NAWMA\NAWMA pic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56"/>
          <a:stretch/>
        </p:blipFill>
        <p:spPr bwMode="auto">
          <a:xfrm>
            <a:off x="6588224" y="3573016"/>
            <a:ext cx="2288789" cy="27449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S:\Wipe Out Waste\Partnerships and Contracts\Sust Comms\2014 sustain comms awards\2014 powerpoint graphics\2014 SC winners photos\onka council\onka Photo070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44686" y="5148419"/>
            <a:ext cx="2279442" cy="170958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S:\Wipe Out Waste\Partnerships and Contracts\Sust Comms\2014 sustain comms awards\2014 powerpoint graphics\2014 SC winners photos\PAE council\KESAB ute2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53" t="9654" b="14135"/>
          <a:stretch/>
        </p:blipFill>
        <p:spPr bwMode="auto">
          <a:xfrm>
            <a:off x="6110243" y="1460976"/>
            <a:ext cx="2916802" cy="15317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5" descr="S:\Wipe Out Waste\Partnerships and Contracts\Sust Comms\2014 sustain comms awards\2014 powerpoint graphics\2014 SC winners photos\holdfast bay council\holdfast bins st marys memorial IMG_3839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75" t="1806" b="35651"/>
          <a:stretch/>
        </p:blipFill>
        <p:spPr bwMode="auto">
          <a:xfrm>
            <a:off x="137476" y="3799744"/>
            <a:ext cx="2994364" cy="25815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96016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880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36513" y="260648"/>
            <a:ext cx="9180513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400" b="1" dirty="0">
                <a:ln>
                  <a:solidFill>
                    <a:schemeClr val="tx1"/>
                  </a:solidFill>
                </a:ln>
              </a:rPr>
              <a:t>David </a:t>
            </a:r>
            <a:r>
              <a:rPr lang="en-AU" sz="4400" b="1" dirty="0" smtClean="0">
                <a:ln>
                  <a:solidFill>
                    <a:schemeClr val="tx1"/>
                  </a:solidFill>
                </a:ln>
              </a:rPr>
              <a:t>McKee </a:t>
            </a:r>
            <a:r>
              <a:rPr lang="en-AU" sz="3300" b="1" dirty="0" smtClean="0">
                <a:ln>
                  <a:solidFill>
                    <a:schemeClr val="tx1"/>
                  </a:solidFill>
                </a:ln>
              </a:rPr>
              <a:t>–</a:t>
            </a:r>
            <a:r>
              <a:rPr lang="en-AU" sz="4400" b="1" dirty="0" smtClean="0">
                <a:ln>
                  <a:solidFill>
                    <a:schemeClr val="tx1"/>
                  </a:solidFill>
                </a:ln>
              </a:rPr>
              <a:t> </a:t>
            </a:r>
            <a:r>
              <a:rPr lang="en-AU" sz="3600" b="1" dirty="0" smtClean="0">
                <a:ln>
                  <a:solidFill>
                    <a:schemeClr val="tx1"/>
                  </a:solidFill>
                </a:ln>
              </a:rPr>
              <a:t>Wingfield</a:t>
            </a:r>
          </a:p>
          <a:p>
            <a:pPr algn="ctr"/>
            <a:r>
              <a:rPr lang="en-AU" sz="4400" b="1" dirty="0" smtClean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</a:rPr>
              <a:t>Lee </a:t>
            </a:r>
            <a:r>
              <a:rPr lang="en-AU" sz="4400" b="1" dirty="0" err="1" smtClean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</a:rPr>
              <a:t>Grigg</a:t>
            </a:r>
            <a:r>
              <a:rPr lang="en-AU" sz="4400" b="1" dirty="0" smtClean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</a:rPr>
              <a:t> </a:t>
            </a:r>
            <a:r>
              <a:rPr lang="en-AU" sz="3300" b="1" dirty="0" smtClean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</a:rPr>
              <a:t>–</a:t>
            </a:r>
            <a:r>
              <a:rPr lang="en-AU" sz="4400" b="1" dirty="0" smtClean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</a:rPr>
              <a:t> </a:t>
            </a:r>
            <a:r>
              <a:rPr lang="en-AU" sz="3600" b="1" dirty="0" smtClean="0">
                <a:ln>
                  <a:solidFill>
                    <a:schemeClr val="tx1"/>
                  </a:solidFill>
                </a:ln>
                <a:solidFill>
                  <a:srgbClr val="000000"/>
                </a:solidFill>
              </a:rPr>
              <a:t>Portside Christian College</a:t>
            </a:r>
            <a:endParaRPr lang="en-AU" sz="36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600" dirty="0" smtClean="0"/>
              <a:t>Outstanding </a:t>
            </a:r>
            <a:r>
              <a:rPr lang="en-AU" sz="3600" dirty="0"/>
              <a:t>contribution to school and community education</a:t>
            </a:r>
            <a:endParaRPr lang="en-AU" sz="3600" b="1" dirty="0">
              <a:solidFill>
                <a:srgbClr val="000000"/>
              </a:solidFill>
            </a:endParaRPr>
          </a:p>
        </p:txBody>
      </p:sp>
      <p:pic>
        <p:nvPicPr>
          <p:cNvPr id="3074" name="Picture 2" descr="S:\Wipe Out Waste\Partnerships and Contracts\Sust Comms\2014 sustain comms awards\2014 powerpoint graphics\2014 SC winners photos\david mckee - WEC\WEC bus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77" t="8475" r="6465" b="21933"/>
          <a:stretch/>
        </p:blipFill>
        <p:spPr bwMode="auto">
          <a:xfrm>
            <a:off x="72425" y="5085184"/>
            <a:ext cx="2747866" cy="17728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S:\Wipe Out Waste\Partnerships and Contracts\Sust Comms\2014 sustain comms awards\2014 powerpoint graphics\2014 SC winners photos\david mckee - WEC\david bus arms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99" b="9253"/>
          <a:stretch/>
        </p:blipFill>
        <p:spPr bwMode="auto">
          <a:xfrm>
            <a:off x="1619672" y="3435572"/>
            <a:ext cx="2343076" cy="193649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S:\Wipe Out Waste\Partnerships and Contracts\Sust Comms\2014 sustain comms awards\2014 powerpoint graphics\2014 SC winners photos\david mckee - WEC\david bus 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129"/>
          <a:stretch/>
        </p:blipFill>
        <p:spPr bwMode="auto">
          <a:xfrm>
            <a:off x="72425" y="3001103"/>
            <a:ext cx="1771435" cy="17700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S:\Wipe Out Waste\Partnerships and Contracts\Sust Comms\2014 sustain comms awards\2014 powerpoint graphics\2014 SC winners photos\lee grigg\portside P4060041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68515" y="2915768"/>
            <a:ext cx="2700295" cy="20254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S:\Wipe Out Waste\Partnerships and Contracts\Sust Comms\2014 sustain comms awards\2014 powerpoint graphics\2014 SC winners photos\lee grigg\Portside PD group photo Oct25 2006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49" b="15603"/>
          <a:stretch/>
        </p:blipFill>
        <p:spPr bwMode="auto">
          <a:xfrm>
            <a:off x="3275684" y="4771171"/>
            <a:ext cx="3587037" cy="20728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S:\Wipe Out Waste\Partnerships and Contracts\Sust Comms\2014 sustain comms awards\2014 powerpoint graphics\2014 SC winners photos\lee grigg\lee grigg milk bottle 010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84" r="12770" b="4852"/>
          <a:stretch/>
        </p:blipFill>
        <p:spPr bwMode="auto">
          <a:xfrm>
            <a:off x="6732240" y="3886137"/>
            <a:ext cx="2304150" cy="297186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3308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S:\Wipe Out Waste\Partnerships and Contracts\Sust Comms\2014 sustain comms awards\2014 powerpoint graphics\wipe out waste awards bann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47" y="654145"/>
            <a:ext cx="9144001" cy="1364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1943706" y="192480"/>
            <a:ext cx="525658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2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From the team of</a:t>
            </a:r>
            <a:endParaRPr lang="en-AU" sz="2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028" name="Picture 4" descr="S:\Wipe Out Waste\Partnerships and Contracts\Sust Comms\2014 sustain comms awards\2014 powerpoint graphics\KESAB logo transparent copy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408" y="5962317"/>
            <a:ext cx="793701" cy="824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:\Wipe Out Waste\Partnerships and Contracts\Sust Comms\2014 sustain comms awards\2014 powerpoint graphics\ZWSA transparent logo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85" y="5962315"/>
            <a:ext cx="958541" cy="10670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25785" y="14511"/>
            <a:ext cx="6858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pic>
        <p:nvPicPr>
          <p:cNvPr id="22" name="Picture 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47509" y="38505"/>
            <a:ext cx="990600" cy="6223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folHlink"/>
                </a:solid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chemeClr val="bg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accent1"/>
                  </a:outerShdw>
                </a:effectLst>
              </a14:hiddenEffects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1835696" y="6043935"/>
            <a:ext cx="525658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400" b="1" dirty="0" smtClean="0">
                <a:ln w="11430"/>
                <a:solidFill>
                  <a:schemeClr val="bg1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Thank you! </a:t>
            </a:r>
            <a:endParaRPr lang="en-AU" sz="4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51720" y="2073617"/>
            <a:ext cx="4752528" cy="3970318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  <p:txBody>
          <a:bodyPr wrap="square" rtlCol="0">
            <a:spAutoFit/>
          </a:bodyPr>
          <a:lstStyle/>
          <a:p>
            <a:r>
              <a:rPr lang="en-AU" dirty="0" smtClean="0"/>
              <a:t>.</a:t>
            </a:r>
          </a:p>
          <a:p>
            <a:r>
              <a:rPr lang="en-AU" dirty="0" smtClean="0"/>
              <a:t>.</a:t>
            </a:r>
          </a:p>
          <a:p>
            <a:r>
              <a:rPr lang="en-AU" dirty="0" smtClean="0"/>
              <a:t>.</a:t>
            </a:r>
          </a:p>
          <a:p>
            <a:r>
              <a:rPr lang="en-AU" dirty="0" smtClean="0"/>
              <a:t>.</a:t>
            </a:r>
          </a:p>
          <a:p>
            <a:r>
              <a:rPr lang="en-AU" dirty="0" smtClean="0"/>
              <a:t>.</a:t>
            </a:r>
          </a:p>
          <a:p>
            <a:r>
              <a:rPr lang="en-AU" dirty="0" smtClean="0"/>
              <a:t>.</a:t>
            </a:r>
          </a:p>
          <a:p>
            <a:r>
              <a:rPr lang="en-AU" dirty="0" smtClean="0"/>
              <a:t>.</a:t>
            </a:r>
          </a:p>
          <a:p>
            <a:r>
              <a:rPr lang="en-AU" dirty="0" smtClean="0"/>
              <a:t>.</a:t>
            </a:r>
          </a:p>
          <a:p>
            <a:r>
              <a:rPr lang="en-AU" dirty="0" smtClean="0"/>
              <a:t>.</a:t>
            </a: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r>
              <a:rPr lang="en-AU" dirty="0" smtClean="0"/>
              <a:t>………………………………………………….</a:t>
            </a:r>
            <a:endParaRPr lang="en-AU" dirty="0"/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609" t="30490" r="30086" b="14182"/>
          <a:stretch>
            <a:fillRect/>
          </a:stretch>
        </p:blipFill>
        <p:spPr bwMode="auto">
          <a:xfrm>
            <a:off x="2668776" y="2114575"/>
            <a:ext cx="3312370" cy="3743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in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EEECE1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54935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550" y="2749673"/>
            <a:ext cx="2085310" cy="278041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27384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1256539" y="260648"/>
            <a:ext cx="6630918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4800" b="1" dirty="0">
                <a:ln>
                  <a:solidFill>
                    <a:schemeClr val="tx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Lady Gowrie Child </a:t>
            </a:r>
            <a:r>
              <a:rPr lang="en-AU" sz="4800" b="1" dirty="0" smtClean="0">
                <a:ln>
                  <a:solidFill>
                    <a:schemeClr val="tx1"/>
                  </a:solidFill>
                </a:ln>
                <a:solidFill>
                  <a:schemeClr val="tx1">
                    <a:lumMod val="85000"/>
                    <a:lumOff val="15000"/>
                  </a:schemeClr>
                </a:solidFill>
              </a:rPr>
              <a:t>Centre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ctr"/>
            <a:r>
              <a:rPr lang="en-AU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Best practice waste </a:t>
            </a:r>
            <a:r>
              <a:rPr lang="en-AU" sz="36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avoidance</a:t>
            </a:r>
            <a:endParaRPr lang="en-AU" sz="3600" dirty="0">
              <a:ln>
                <a:solidFill>
                  <a:schemeClr val="tx1"/>
                </a:solidFill>
              </a:ln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pic>
        <p:nvPicPr>
          <p:cNvPr id="1026" name="Picture 2" descr="S:\Wipe Out Waste\Partnerships and Contracts\Sust Comms\2014 sustain comms awards\2014 powerpoint graphics\2014 SC winners photos\lady gowrie\Staff roon sort station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916" y="4882603"/>
            <a:ext cx="3043871" cy="19842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S:\Wipe Out Waste\Partnerships and Contracts\Sust Comms\2014 sustain comms awards\2014 powerpoint graphics\2014 SC winners photos\lady gowrie\food bin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4543" y="4059028"/>
            <a:ext cx="2117047" cy="282272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:\Wipe Out Waste\Partnerships and Contracts\Sust Comms\2014 sustain comms awards\2014 powerpoint graphics\2014 SC winners photos\lady gowrie\food bin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249" t="14550" r="13152"/>
          <a:stretch/>
        </p:blipFill>
        <p:spPr bwMode="auto">
          <a:xfrm>
            <a:off x="7898067" y="3736598"/>
            <a:ext cx="1200287" cy="10895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:\Wipe Out Waste\Partnerships and Contracts\Sust Comms\2014 sustain comms awards\2014 powerpoint graphics\2014 SC winners photos\lady gowrie\kerbside recycling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787" y="4097833"/>
            <a:ext cx="2058838" cy="274511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S:\Wipe Out Waste\Partnerships and Contracts\Sust Comms\2014 sustain comms awards\2014 powerpoint graphics\2014 SC winners photos\lady gowrie\kerbside recycling2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6" t="26901" r="9238" b="6945"/>
          <a:stretch/>
        </p:blipFill>
        <p:spPr bwMode="auto">
          <a:xfrm rot="5400000">
            <a:off x="4574463" y="4046978"/>
            <a:ext cx="1486215" cy="1546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S:\Wipe Out Waste\Partnerships and Contracts\Sust Comms\2014 sustain comms awards\2014 powerpoint graphics\2014 SC winners photos\lady gowrie\lady gowrie 20140326_165459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85" t="20464" r="22978" b="25302"/>
          <a:stretch/>
        </p:blipFill>
        <p:spPr bwMode="auto">
          <a:xfrm>
            <a:off x="6177065" y="1760530"/>
            <a:ext cx="2715415" cy="20477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S:\Wipe Out Waste\Partnerships and Contracts\Sust Comms\2014 sustain comms awards\2014 powerpoint graphics\2014 SC winners photos\lady gowrie\satff rm bin cupboard.jpg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06"/>
          <a:stretch/>
        </p:blipFill>
        <p:spPr bwMode="auto">
          <a:xfrm>
            <a:off x="107504" y="1772816"/>
            <a:ext cx="3491881" cy="23882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S:\Wipe Out Waste\Partnerships and Contracts\Sust Comms\2014 sustain comms awards\2014 powerpoint graphics\2014 SC winners photos\lady gowrie\lady gowrie nappies stack 1.jpg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85" t="41284" r="5056" b="12786"/>
          <a:stretch/>
        </p:blipFill>
        <p:spPr bwMode="auto">
          <a:xfrm>
            <a:off x="3568700" y="2713934"/>
            <a:ext cx="1412704" cy="13466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S:\Wipe Out Waste\Partnerships and Contracts\Sust Comms\2014 sustain comms awards\2014 powerpoint graphics\2014 SC winners photos\lady gowrie\lady gowrie nappy 1.jpg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77" b="22682"/>
          <a:stretch/>
        </p:blipFill>
        <p:spPr bwMode="auto">
          <a:xfrm>
            <a:off x="4457111" y="1760530"/>
            <a:ext cx="1720917" cy="14698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3099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16561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0" y="260648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>
                <a:ln>
                  <a:solidFill>
                    <a:schemeClr val="tx1"/>
                  </a:solidFill>
                </a:ln>
              </a:rPr>
              <a:t>CaFE Enfield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600" dirty="0"/>
              <a:t>Best practice food scrap recycling</a:t>
            </a:r>
            <a:endParaRPr lang="en-AU" sz="3600" b="1" dirty="0">
              <a:solidFill>
                <a:srgbClr val="000000"/>
              </a:solidFill>
            </a:endParaRPr>
          </a:p>
        </p:txBody>
      </p:sp>
      <p:pic>
        <p:nvPicPr>
          <p:cNvPr id="1028" name="Picture 4" descr="S:\Wipe Out Waste\Partnerships and Contracts\Sust Comms\2014 sustain comms awards\2014 powerpoint graphics\2014 SC winners photos\cafe enfield\cafe enfield meeting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62" t="12808" b="18444"/>
          <a:stretch/>
        </p:blipFill>
        <p:spPr bwMode="auto">
          <a:xfrm>
            <a:off x="107504" y="1894779"/>
            <a:ext cx="3960440" cy="217266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S:\Wipe Out Waste\Partnerships and Contracts\Sust Comms\2014 sustain comms awards\2014 powerpoint graphics\2014 SC winners photos\cafe enfield\cafe enfield kids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4232" y="4145814"/>
            <a:ext cx="3363799" cy="25246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S:\Wipe Out Waste\Partnerships and Contracts\Sust Comms\2014 sustain comms awards\2014 powerpoint graphics\2014 SC winners photos\cafe enfield\cafe enfield compost bins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825"/>
          <a:stretch/>
        </p:blipFill>
        <p:spPr bwMode="auto">
          <a:xfrm>
            <a:off x="5822881" y="1894779"/>
            <a:ext cx="2949717" cy="27583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S:\Wipe Out Waste\Partnerships and Contracts\Sust Comms\2014 sustain comms awards\2014 powerpoint graphics\2014 SC winners photos\cafe enfield\Cafe enfield toddler rm scraps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64" r="12176" b="14315"/>
          <a:stretch/>
        </p:blipFill>
        <p:spPr bwMode="auto">
          <a:xfrm>
            <a:off x="4011568" y="3933055"/>
            <a:ext cx="2123431" cy="23798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:\Wipe Out Waste\Partnerships and Contracts\Sust Comms\2014 sustain comms awards\2014 powerpoint graphics\2014 SC winners photos\cafe enfield\cafe enfield compost 3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07"/>
          <a:stretch/>
        </p:blipFill>
        <p:spPr bwMode="auto">
          <a:xfrm>
            <a:off x="7121884" y="4247260"/>
            <a:ext cx="1952253" cy="2423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2331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3196" y="3526579"/>
            <a:ext cx="3466112" cy="2599584"/>
          </a:xfrm>
        </p:spPr>
      </p:pic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304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2886" y="260648"/>
            <a:ext cx="916909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>
                <a:ln>
                  <a:solidFill>
                    <a:schemeClr val="tx1"/>
                  </a:solidFill>
                </a:ln>
              </a:rPr>
              <a:t>Highbury </a:t>
            </a:r>
            <a:r>
              <a:rPr lang="en-AU" sz="4800" b="1" dirty="0" smtClean="0">
                <a:ln>
                  <a:solidFill>
                    <a:schemeClr val="tx1"/>
                  </a:solidFill>
                </a:ln>
              </a:rPr>
              <a:t>Primary School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600" dirty="0" smtClean="0"/>
              <a:t>Best </a:t>
            </a:r>
            <a:r>
              <a:rPr lang="en-AU" sz="3600" dirty="0"/>
              <a:t>practice resource separation systems </a:t>
            </a:r>
            <a:r>
              <a:rPr lang="en-AU" sz="3600" dirty="0" smtClean="0"/>
              <a:t/>
            </a:r>
            <a:br>
              <a:rPr lang="en-AU" sz="3600" dirty="0" smtClean="0"/>
            </a:br>
            <a:r>
              <a:rPr lang="en-AU" sz="3600" dirty="0" smtClean="0"/>
              <a:t>and </a:t>
            </a:r>
            <a:r>
              <a:rPr lang="en-AU" sz="3600" dirty="0"/>
              <a:t>learning</a:t>
            </a:r>
          </a:p>
        </p:txBody>
      </p:sp>
      <p:pic>
        <p:nvPicPr>
          <p:cNvPr id="1026" name="Picture 2" descr="S:\Wipe Out Waste\Partnerships and Contracts\Sust Comms\2014 sustain comms awards\2014 powerpoint graphics\2014 SC winners photos\highbury primary\Highbury PS GO collection 201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09" t="9336" r="28984" b="18174"/>
          <a:stretch/>
        </p:blipFill>
        <p:spPr bwMode="auto">
          <a:xfrm>
            <a:off x="3635896" y="2564904"/>
            <a:ext cx="2227753" cy="20987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S:\Wipe Out Waste\Partnerships and Contracts\Sust Comms\2014 sustain comms awards\2014 powerpoint graphics\2014 SC winners photos\highbury primary\Highbury PS tricky special collections 2014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5" t="25459" r="3606" b="18375"/>
          <a:stretch/>
        </p:blipFill>
        <p:spPr bwMode="auto">
          <a:xfrm rot="5400000">
            <a:off x="5415324" y="3665794"/>
            <a:ext cx="4536504" cy="20466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:\Wipe Out Waste\Partnerships and Contracts\Sust Comms\2014 sustain comms awards\2014 powerpoint graphics\2014 SC winners photos\highbury primary\Highbury PS 10c lid collection 2014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87" t="35047" r="32989" b="3376"/>
          <a:stretch/>
        </p:blipFill>
        <p:spPr bwMode="auto">
          <a:xfrm>
            <a:off x="179512" y="2564904"/>
            <a:ext cx="3024336" cy="29024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S:\Wipe Out Waste\Partnerships and Contracts\Sust Comms\2014 sustain comms awards\2014 powerpoint graphics\2014 SC winners photos\highbury primary\highbury newsletter.jpg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4571"/>
          <a:stretch/>
        </p:blipFill>
        <p:spPr bwMode="auto">
          <a:xfrm>
            <a:off x="3581553" y="4704286"/>
            <a:ext cx="2443232" cy="2058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4151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1" y="260648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>
                <a:ln>
                  <a:solidFill>
                    <a:schemeClr val="tx1"/>
                  </a:solidFill>
                </a:ln>
              </a:rPr>
              <a:t>Hawthorndene Kindergarten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600" dirty="0"/>
              <a:t>Greatest reduction in materials to landfill for an Early Years </a:t>
            </a:r>
            <a:r>
              <a:rPr lang="en-AU" sz="3600" dirty="0" smtClean="0"/>
              <a:t>site</a:t>
            </a:r>
            <a:endParaRPr lang="en-AU" sz="3600" b="1" dirty="0">
              <a:solidFill>
                <a:srgbClr val="000000"/>
              </a:solidFill>
            </a:endParaRPr>
          </a:p>
        </p:txBody>
      </p:sp>
      <p:pic>
        <p:nvPicPr>
          <p:cNvPr id="2050" name="Picture 2" descr="S:\Wipe Out Waste\Partnerships and Contracts\Sust Comms\2014 sustain comms awards\2014 powerpoint graphics\2014 SC winners photos\hawthorndene kindy\hawthorndene kindy 20140218_120310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39"/>
          <a:stretch/>
        </p:blipFill>
        <p:spPr bwMode="auto">
          <a:xfrm rot="16200000" flipV="1">
            <a:off x="6815673" y="2383391"/>
            <a:ext cx="1762173" cy="221707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\\boss\Storage\Wipe Out Waste\Images\folders to be sorted\Hawthorndene Kindy\20140218_111859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154" t="19147" r="17419" b="55906"/>
          <a:stretch/>
        </p:blipFill>
        <p:spPr bwMode="auto">
          <a:xfrm rot="5400000">
            <a:off x="-789488" y="3424074"/>
            <a:ext cx="4170248" cy="2088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\\boss\Storage\Wipe Out Waste\Images\folders to be sorted\Hawthorndene Kindy\20140403_192353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59" r="6854"/>
          <a:stretch/>
        </p:blipFill>
        <p:spPr bwMode="auto">
          <a:xfrm>
            <a:off x="2339752" y="2383066"/>
            <a:ext cx="4176464" cy="32835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\\boss\Storage\Wipe Out Waste\Images\folders to be sorted\Hawthorndene Kindy\20140403_165644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21494" r="2467"/>
          <a:stretch/>
        </p:blipFill>
        <p:spPr bwMode="auto">
          <a:xfrm>
            <a:off x="5673459" y="4836920"/>
            <a:ext cx="3347865" cy="20210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5698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2885" y="260648"/>
            <a:ext cx="91468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>
                <a:ln>
                  <a:solidFill>
                    <a:schemeClr val="tx1"/>
                  </a:solidFill>
                </a:ln>
              </a:rPr>
              <a:t>Edwardstown </a:t>
            </a:r>
            <a:r>
              <a:rPr lang="en-AU" sz="4800" b="1" dirty="0" smtClean="0">
                <a:ln>
                  <a:solidFill>
                    <a:schemeClr val="tx1"/>
                  </a:solidFill>
                </a:ln>
              </a:rPr>
              <a:t>Primary School 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600" dirty="0"/>
              <a:t>Greatest reduction in materials to landfill for a Primary School </a:t>
            </a:r>
            <a:r>
              <a:rPr lang="en-AU" sz="3600" dirty="0" smtClean="0"/>
              <a:t>site</a:t>
            </a:r>
            <a:endParaRPr lang="en-AU" sz="3600" b="1" dirty="0">
              <a:solidFill>
                <a:srgbClr val="000000"/>
              </a:solidFill>
            </a:endParaRPr>
          </a:p>
        </p:txBody>
      </p:sp>
      <p:pic>
        <p:nvPicPr>
          <p:cNvPr id="3074" name="Picture 2" descr="S:\Wipe Out Waste\Partnerships and Contracts\Sust Comms\2014 sustain comms awards\2014 powerpoint graphics\2014 SC winners photos\edwardstown primary\edwardstown primary 20140320_112012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25" t="40964" r="15469" b="18844"/>
          <a:stretch/>
        </p:blipFill>
        <p:spPr bwMode="auto">
          <a:xfrm>
            <a:off x="179512" y="2276872"/>
            <a:ext cx="5611554" cy="2590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S:\Wipe Out Waste\Partnerships and Contracts\Sust Comms\2014 sustain comms awards\2014 powerpoint graphics\2014 SC winners photos\edwardstown primary\edwardstown 03112013363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40" t="9683" r="22528" b="15695"/>
          <a:stretch/>
        </p:blipFill>
        <p:spPr bwMode="auto">
          <a:xfrm>
            <a:off x="5780226" y="3210880"/>
            <a:ext cx="3254165" cy="31409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S:\Wipe Out Waste\Partnerships and Contracts\Sust Comms\2014 sustain comms awards\2014 powerpoint graphics\2014 SC winners photos\edwardstown primary\Edwardstown PS alfoil balls 201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7391" y="4507024"/>
            <a:ext cx="2747797" cy="20608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3858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0" y="260648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>
                <a:ln>
                  <a:solidFill>
                    <a:schemeClr val="tx1"/>
                  </a:solidFill>
                </a:ln>
              </a:rPr>
              <a:t>Marymount </a:t>
            </a:r>
            <a:r>
              <a:rPr lang="en-AU" sz="4800" b="1" dirty="0" smtClean="0">
                <a:ln>
                  <a:solidFill>
                    <a:schemeClr val="tx1"/>
                  </a:solidFill>
                </a:ln>
              </a:rPr>
              <a:t>College</a:t>
            </a:r>
          </a:p>
          <a:p>
            <a:pPr algn="ctr"/>
            <a:r>
              <a:rPr lang="en-AU" sz="3600" dirty="0"/>
              <a:t>Greatest reduction in materials to landfill for a Secondary School </a:t>
            </a:r>
            <a:r>
              <a:rPr lang="en-AU" sz="3600" dirty="0" smtClean="0"/>
              <a:t>site</a:t>
            </a:r>
            <a:endParaRPr lang="en-AU" sz="3600" b="1" dirty="0">
              <a:solidFill>
                <a:srgbClr val="000000"/>
              </a:solidFill>
            </a:endParaRPr>
          </a:p>
        </p:txBody>
      </p:sp>
      <p:pic>
        <p:nvPicPr>
          <p:cNvPr id="2050" name="Picture 2" descr="S:\Wipe Out Waste\Partnerships and Contracts\Sust Comms\2014 sustain comms awards\2014 powerpoint graphics\2014 SC winners photos\marymount\Marymount outdoor bins  2014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72" r="13829"/>
          <a:stretch/>
        </p:blipFill>
        <p:spPr bwMode="auto">
          <a:xfrm>
            <a:off x="193662" y="2564904"/>
            <a:ext cx="3154202" cy="299038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S:\Wipe Out Waste\Partnerships and Contracts\Sust Comms\2014 sustain comms awards\2014 powerpoint graphics\2014 SC winners photos\marymount\Marymount classroom ecobins  201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7" t="7766" r="17200"/>
          <a:stretch/>
        </p:blipFill>
        <p:spPr bwMode="auto">
          <a:xfrm>
            <a:off x="5940152" y="2564904"/>
            <a:ext cx="3035845" cy="30630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S:\Wipe Out Waste\Partnerships and Contracts\Sust Comms\2014 sustain comms awards\2014 powerpoint graphics\2014 SC winners photos\marymount\Marymount GO caddies 2014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2" t="22396" b="4731"/>
          <a:stretch/>
        </p:blipFill>
        <p:spPr bwMode="auto">
          <a:xfrm rot="5400000">
            <a:off x="2717959" y="3122801"/>
            <a:ext cx="3822400" cy="227455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56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160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0" y="260648"/>
            <a:ext cx="91440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 smtClean="0">
                <a:ln>
                  <a:solidFill>
                    <a:schemeClr val="tx1"/>
                  </a:solidFill>
                </a:ln>
              </a:rPr>
              <a:t>Tatachilla Lutheran College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600" dirty="0"/>
              <a:t>Greatest reduction in materials to landfill for an R-12 </a:t>
            </a:r>
            <a:r>
              <a:rPr lang="en-AU" sz="3600" dirty="0" smtClean="0"/>
              <a:t>site</a:t>
            </a:r>
            <a:endParaRPr lang="en-AU" sz="3600" b="1" dirty="0">
              <a:solidFill>
                <a:srgbClr val="000000"/>
              </a:solidFill>
            </a:endParaRPr>
          </a:p>
        </p:txBody>
      </p:sp>
      <p:pic>
        <p:nvPicPr>
          <p:cNvPr id="4098" name="Picture 2" descr="S:\Wipe Out Waste\Partnerships and Contracts\Sust Comms\2014 sustain comms awards\2014 powerpoint graphics\2014 SC winners photos\tatachilla lutheran college\tat IMG_7600e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53" r="5552" b="21730"/>
          <a:stretch/>
        </p:blipFill>
        <p:spPr bwMode="auto">
          <a:xfrm>
            <a:off x="1835696" y="2276872"/>
            <a:ext cx="5350545" cy="239243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S:\Wipe Out Waste\Partnerships and Contracts\Sust Comms\2014 sustain comms awards\2014 powerpoint graphics\2014 SC winners photos\tatachilla lutheran college\Tat audit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064" y="4004740"/>
            <a:ext cx="2588728" cy="25926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S:\Wipe Out Waste\Partnerships and Contracts\Sust Comms\2014 sustain comms awards\2014 powerpoint graphics\2014 SC winners photos\tatachilla lutheran college\tat IMG_345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36" t="9754" r="18745" b="12738"/>
          <a:stretch/>
        </p:blipFill>
        <p:spPr bwMode="auto">
          <a:xfrm>
            <a:off x="5968612" y="4077072"/>
            <a:ext cx="2995876" cy="2590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14332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AU"/>
          </a:p>
        </p:txBody>
      </p:sp>
      <p:pic>
        <p:nvPicPr>
          <p:cNvPr id="4" name="Picture 2" descr="S:\Wipe Out Waste\Resources\Website\Website Design work - Somersault\Background Folder\Background Folder\Background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9"/>
          <a:stretch/>
        </p:blipFill>
        <p:spPr bwMode="auto">
          <a:xfrm>
            <a:off x="-1" y="-7575"/>
            <a:ext cx="9144001" cy="69417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S:\Wipe Out Waste\Partnerships and Contracts\Sust Comms\2014 sustain comms awards\2014 powerpoint graphics\banner template transparent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86" y="116632"/>
            <a:ext cx="9169094" cy="22322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-2886" y="260648"/>
            <a:ext cx="914688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4800" b="1" dirty="0">
                <a:ln>
                  <a:solidFill>
                    <a:schemeClr val="tx1"/>
                  </a:solidFill>
                </a:ln>
              </a:rPr>
              <a:t>St </a:t>
            </a:r>
            <a:r>
              <a:rPr lang="en-AU" sz="4800" b="1" dirty="0" smtClean="0">
                <a:ln>
                  <a:solidFill>
                    <a:schemeClr val="tx1"/>
                  </a:solidFill>
                </a:ln>
              </a:rPr>
              <a:t>Gabriel’s School</a:t>
            </a:r>
            <a:endParaRPr lang="en-AU" sz="4800" b="1" dirty="0">
              <a:ln>
                <a:solidFill>
                  <a:schemeClr val="tx1"/>
                </a:solidFill>
              </a:ln>
              <a:solidFill>
                <a:srgbClr val="000000"/>
              </a:solidFill>
            </a:endParaRPr>
          </a:p>
          <a:p>
            <a:pPr algn="ctr"/>
            <a:r>
              <a:rPr lang="en-AU" sz="3600" dirty="0" smtClean="0"/>
              <a:t>Contributing </a:t>
            </a:r>
            <a:r>
              <a:rPr lang="en-AU" sz="3600" dirty="0"/>
              <a:t>the smallest volume of materials per person sent to landfill </a:t>
            </a:r>
            <a:endParaRPr lang="en-AU" sz="3600" b="1" dirty="0">
              <a:solidFill>
                <a:srgbClr val="000000"/>
              </a:solidFill>
            </a:endParaRPr>
          </a:p>
        </p:txBody>
      </p:sp>
      <p:pic>
        <p:nvPicPr>
          <p:cNvPr id="3074" name="Picture 2" descr="S:\Wipe Out Waste\Partnerships and Contracts\Sust Comms\2014 sustain comms awards\2014 powerpoint graphics\2014 SC winners photos\st gabriels\st gabriels mini-wheelie-rap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5" t="5392" r="4958" b="5262"/>
          <a:stretch/>
        </p:blipFill>
        <p:spPr bwMode="auto">
          <a:xfrm>
            <a:off x="5638917" y="2409811"/>
            <a:ext cx="3428171" cy="4365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S:\Wipe Out Waste\Partnerships and Contracts\Sust Comms\2014 sustain comms awards\2014 powerpoint graphics\2014 SC winners photos\st gabriels\st gabriels 10c-collection-clown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4" r="14242"/>
          <a:stretch/>
        </p:blipFill>
        <p:spPr bwMode="auto">
          <a:xfrm>
            <a:off x="145278" y="2409811"/>
            <a:ext cx="2407611" cy="44196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S:\Wipe Out Waste\Partnerships and Contracts\Sust Comms\2014 sustain comms awards\2014 powerpoint graphics\2014 SC winners photos\st gabriels\st gabriels 10c-poster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3"/>
          <a:stretch/>
        </p:blipFill>
        <p:spPr bwMode="auto">
          <a:xfrm>
            <a:off x="2552890" y="3418195"/>
            <a:ext cx="3086027" cy="24691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1501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1537</TotalTime>
  <Words>294</Words>
  <Application>Microsoft Office PowerPoint</Application>
  <PresentationFormat>On-screen Show (4:3)</PresentationFormat>
  <Paragraphs>68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Cally Malone</dc:creator>
  <cp:lastModifiedBy>Jo Hendrikx</cp:lastModifiedBy>
  <cp:revision>130</cp:revision>
  <cp:lastPrinted>2014-10-22T08:49:41Z</cp:lastPrinted>
  <dcterms:created xsi:type="dcterms:W3CDTF">2014-09-25T00:45:39Z</dcterms:created>
  <dcterms:modified xsi:type="dcterms:W3CDTF">2014-10-22T08:54:38Z</dcterms:modified>
</cp:coreProperties>
</file>