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276" r:id="rId2"/>
    <p:sldId id="313" r:id="rId3"/>
    <p:sldId id="309" r:id="rId4"/>
    <p:sldId id="312" r:id="rId5"/>
    <p:sldId id="311" r:id="rId6"/>
    <p:sldId id="301" r:id="rId7"/>
    <p:sldId id="293" r:id="rId8"/>
    <p:sldId id="321" r:id="rId9"/>
    <p:sldId id="300" r:id="rId10"/>
    <p:sldId id="314" r:id="rId11"/>
    <p:sldId id="315" r:id="rId12"/>
    <p:sldId id="320" r:id="rId13"/>
    <p:sldId id="316" r:id="rId14"/>
    <p:sldId id="275" r:id="rId15"/>
    <p:sldId id="296" r:id="rId16"/>
    <p:sldId id="295" r:id="rId17"/>
    <p:sldId id="310" r:id="rId18"/>
    <p:sldId id="317" r:id="rId19"/>
    <p:sldId id="318" r:id="rId20"/>
    <p:sldId id="319" r:id="rId21"/>
  </p:sldIdLst>
  <p:sldSz cx="9144000" cy="6858000" type="screen4x3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B9EAA4-B8FA-4D3E-AFCA-21447B960633}" type="datetimeFigureOut">
              <a:rPr lang="en-AU" smtClean="0"/>
              <a:t>9/11/2015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FC2251-4E6D-4B54-8685-5B2D3D03382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153254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049FCA-D23F-4CF6-A7AD-BC3B03E6B950}" type="datetimeFigureOut">
              <a:rPr lang="en-AU" smtClean="0"/>
              <a:t>9/11/2015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C37A26-59D8-4542-91C9-32278E61BE2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854557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BD815-A7F5-4EBC-97D5-4607DF1D3566}" type="datetimeFigureOut">
              <a:rPr lang="en-AU" smtClean="0"/>
              <a:t>9/11/2015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26576F-C046-451C-9535-11B3BD82515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321303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BD815-A7F5-4EBC-97D5-4607DF1D3566}" type="datetimeFigureOut">
              <a:rPr lang="en-AU" smtClean="0"/>
              <a:t>9/11/2015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26576F-C046-451C-9535-11B3BD82515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734522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BD815-A7F5-4EBC-97D5-4607DF1D3566}" type="datetimeFigureOut">
              <a:rPr lang="en-AU" smtClean="0"/>
              <a:t>9/11/2015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26576F-C046-451C-9535-11B3BD82515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159496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BD815-A7F5-4EBC-97D5-4607DF1D3566}" type="datetimeFigureOut">
              <a:rPr lang="en-AU" smtClean="0"/>
              <a:t>9/11/2015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26576F-C046-451C-9535-11B3BD82515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043906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BD815-A7F5-4EBC-97D5-4607DF1D3566}" type="datetimeFigureOut">
              <a:rPr lang="en-AU" smtClean="0"/>
              <a:t>9/11/2015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26576F-C046-451C-9535-11B3BD82515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141552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BD815-A7F5-4EBC-97D5-4607DF1D3566}" type="datetimeFigureOut">
              <a:rPr lang="en-AU" smtClean="0"/>
              <a:t>9/11/2015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26576F-C046-451C-9535-11B3BD82515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797400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BD815-A7F5-4EBC-97D5-4607DF1D3566}" type="datetimeFigureOut">
              <a:rPr lang="en-AU" smtClean="0"/>
              <a:t>9/11/2015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26576F-C046-451C-9535-11B3BD82515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495029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BD815-A7F5-4EBC-97D5-4607DF1D3566}" type="datetimeFigureOut">
              <a:rPr lang="en-AU" smtClean="0"/>
              <a:t>9/11/2015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26576F-C046-451C-9535-11B3BD82515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943934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BD815-A7F5-4EBC-97D5-4607DF1D3566}" type="datetimeFigureOut">
              <a:rPr lang="en-AU" smtClean="0"/>
              <a:t>9/11/2015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26576F-C046-451C-9535-11B3BD82515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897560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BD815-A7F5-4EBC-97D5-4607DF1D3566}" type="datetimeFigureOut">
              <a:rPr lang="en-AU" smtClean="0"/>
              <a:t>9/11/2015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26576F-C046-451C-9535-11B3BD82515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24559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BD815-A7F5-4EBC-97D5-4607DF1D3566}" type="datetimeFigureOut">
              <a:rPr lang="en-AU" smtClean="0"/>
              <a:t>9/11/2015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26576F-C046-451C-9535-11B3BD82515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711817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8BD815-A7F5-4EBC-97D5-4607DF1D3566}" type="datetimeFigureOut">
              <a:rPr lang="en-AU" smtClean="0"/>
              <a:t>9/11/2015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26576F-C046-451C-9535-11B3BD82515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063818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13" Type="http://schemas.openxmlformats.org/officeDocument/2006/relationships/image" Target="../media/image9.png"/><Relationship Id="rId3" Type="http://schemas.openxmlformats.org/officeDocument/2006/relationships/image" Target="../media/image2.png"/><Relationship Id="rId7" Type="http://schemas.microsoft.com/office/2007/relationships/hdphoto" Target="../media/hdphoto1.wdp"/><Relationship Id="rId12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11" Type="http://schemas.microsoft.com/office/2007/relationships/hdphoto" Target="../media/hdphoto3.wdp"/><Relationship Id="rId5" Type="http://schemas.openxmlformats.org/officeDocument/2006/relationships/image" Target="../media/image4.png"/><Relationship Id="rId10" Type="http://schemas.openxmlformats.org/officeDocument/2006/relationships/image" Target="../media/image7.jpeg"/><Relationship Id="rId4" Type="http://schemas.openxmlformats.org/officeDocument/2006/relationships/image" Target="../media/image3.png"/><Relationship Id="rId9" Type="http://schemas.microsoft.com/office/2007/relationships/hdphoto" Target="../media/hdphoto2.wdp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image" Target="../media/image11.png"/><Relationship Id="rId7" Type="http://schemas.microsoft.com/office/2007/relationships/hdphoto" Target="../media/hdphoto25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11" Type="http://schemas.microsoft.com/office/2007/relationships/hdphoto" Target="../media/hdphoto26.wdp"/><Relationship Id="rId5" Type="http://schemas.microsoft.com/office/2007/relationships/hdphoto" Target="../media/hdphoto24.wdp"/><Relationship Id="rId10" Type="http://schemas.openxmlformats.org/officeDocument/2006/relationships/image" Target="../media/image42.png"/><Relationship Id="rId4" Type="http://schemas.openxmlformats.org/officeDocument/2006/relationships/image" Target="../media/image38.png"/><Relationship Id="rId9" Type="http://schemas.openxmlformats.org/officeDocument/2006/relationships/image" Target="../media/image4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microsoft.com/office/2007/relationships/hdphoto" Target="../media/hdphoto28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5" Type="http://schemas.microsoft.com/office/2007/relationships/hdphoto" Target="../media/hdphoto27.wdp"/><Relationship Id="rId4" Type="http://schemas.openxmlformats.org/officeDocument/2006/relationships/image" Target="../media/image4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29.wdp"/><Relationship Id="rId5" Type="http://schemas.openxmlformats.org/officeDocument/2006/relationships/image" Target="../media/image45.png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30.wdp"/><Relationship Id="rId5" Type="http://schemas.openxmlformats.org/officeDocument/2006/relationships/image" Target="../media/image46.jpeg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jpeg"/><Relationship Id="rId5" Type="http://schemas.openxmlformats.org/officeDocument/2006/relationships/image" Target="../media/image48.emf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jpeg"/><Relationship Id="rId3" Type="http://schemas.openxmlformats.org/officeDocument/2006/relationships/image" Target="../media/image1.jpeg"/><Relationship Id="rId7" Type="http://schemas.openxmlformats.org/officeDocument/2006/relationships/image" Target="../media/image51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31.wdp"/><Relationship Id="rId11" Type="http://schemas.microsoft.com/office/2007/relationships/hdphoto" Target="../media/hdphoto32.wdp"/><Relationship Id="rId5" Type="http://schemas.openxmlformats.org/officeDocument/2006/relationships/image" Target="../media/image50.jpeg"/><Relationship Id="rId10" Type="http://schemas.openxmlformats.org/officeDocument/2006/relationships/image" Target="../media/image54.jpeg"/><Relationship Id="rId4" Type="http://schemas.openxmlformats.org/officeDocument/2006/relationships/image" Target="../media/image11.png"/><Relationship Id="rId9" Type="http://schemas.openxmlformats.org/officeDocument/2006/relationships/image" Target="../media/image5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jpeg"/><Relationship Id="rId3" Type="http://schemas.openxmlformats.org/officeDocument/2006/relationships/image" Target="../media/image1.jpeg"/><Relationship Id="rId7" Type="http://schemas.openxmlformats.org/officeDocument/2006/relationships/image" Target="../media/image57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jpeg"/><Relationship Id="rId5" Type="http://schemas.openxmlformats.org/officeDocument/2006/relationships/image" Target="../media/image55.jpeg"/><Relationship Id="rId4" Type="http://schemas.openxmlformats.org/officeDocument/2006/relationships/image" Target="../media/image11.png"/><Relationship Id="rId9" Type="http://schemas.openxmlformats.org/officeDocument/2006/relationships/image" Target="../media/image59.jpeg"/></Relationships>
</file>

<file path=ppt/slides/_rels/slide17.xml.rels><?xml version="1.0" encoding="UTF-8" standalone="yes"?>
<Relationships xmlns="http://schemas.openxmlformats.org/package/2006/relationships"><Relationship Id="rId8" Type="http://schemas.microsoft.com/office/2007/relationships/hdphoto" Target="../media/hdphoto34.wdp"/><Relationship Id="rId3" Type="http://schemas.openxmlformats.org/officeDocument/2006/relationships/image" Target="../media/image1.jpeg"/><Relationship Id="rId7" Type="http://schemas.openxmlformats.org/officeDocument/2006/relationships/image" Target="../media/image6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33.wdp"/><Relationship Id="rId5" Type="http://schemas.openxmlformats.org/officeDocument/2006/relationships/image" Target="../media/image60.jpeg"/><Relationship Id="rId4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hdphoto" Target="../media/hdphoto36.wdp"/><Relationship Id="rId3" Type="http://schemas.openxmlformats.org/officeDocument/2006/relationships/image" Target="../media/image1.jpeg"/><Relationship Id="rId7" Type="http://schemas.openxmlformats.org/officeDocument/2006/relationships/image" Target="../media/image63.jpeg"/><Relationship Id="rId12" Type="http://schemas.microsoft.com/office/2007/relationships/hdphoto" Target="../media/hdphoto38.wdp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35.wdp"/><Relationship Id="rId11" Type="http://schemas.openxmlformats.org/officeDocument/2006/relationships/image" Target="../media/image65.jpeg"/><Relationship Id="rId5" Type="http://schemas.openxmlformats.org/officeDocument/2006/relationships/image" Target="../media/image62.jpeg"/><Relationship Id="rId10" Type="http://schemas.microsoft.com/office/2007/relationships/hdphoto" Target="../media/hdphoto37.wdp"/><Relationship Id="rId4" Type="http://schemas.openxmlformats.org/officeDocument/2006/relationships/image" Target="../media/image11.png"/><Relationship Id="rId9" Type="http://schemas.openxmlformats.org/officeDocument/2006/relationships/image" Target="../media/image64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jpeg"/><Relationship Id="rId13" Type="http://schemas.microsoft.com/office/2007/relationships/hdphoto" Target="../media/hdphoto43.wdp"/><Relationship Id="rId3" Type="http://schemas.openxmlformats.org/officeDocument/2006/relationships/image" Target="../media/image11.png"/><Relationship Id="rId7" Type="http://schemas.microsoft.com/office/2007/relationships/hdphoto" Target="../media/hdphoto40.wdp"/><Relationship Id="rId12" Type="http://schemas.openxmlformats.org/officeDocument/2006/relationships/image" Target="../media/image7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jpeg"/><Relationship Id="rId11" Type="http://schemas.microsoft.com/office/2007/relationships/hdphoto" Target="../media/hdphoto42.wdp"/><Relationship Id="rId5" Type="http://schemas.microsoft.com/office/2007/relationships/hdphoto" Target="../media/hdphoto39.wdp"/><Relationship Id="rId10" Type="http://schemas.openxmlformats.org/officeDocument/2006/relationships/image" Target="../media/image69.jpeg"/><Relationship Id="rId4" Type="http://schemas.openxmlformats.org/officeDocument/2006/relationships/image" Target="../media/image66.jpeg"/><Relationship Id="rId9" Type="http://schemas.microsoft.com/office/2007/relationships/hdphoto" Target="../media/hdphoto41.wdp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5.wdp"/><Relationship Id="rId3" Type="http://schemas.openxmlformats.org/officeDocument/2006/relationships/image" Target="../media/image1.jpeg"/><Relationship Id="rId7" Type="http://schemas.openxmlformats.org/officeDocument/2006/relationships/image" Target="../media/image13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12.jpeg"/><Relationship Id="rId10" Type="http://schemas.openxmlformats.org/officeDocument/2006/relationships/image" Target="../media/image15.png"/><Relationship Id="rId4" Type="http://schemas.openxmlformats.org/officeDocument/2006/relationships/image" Target="../media/image11.png"/><Relationship Id="rId9" Type="http://schemas.openxmlformats.org/officeDocument/2006/relationships/image" Target="../media/image1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1.png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3" Type="http://schemas.openxmlformats.org/officeDocument/2006/relationships/image" Target="../media/image1.jpeg"/><Relationship Id="rId7" Type="http://schemas.openxmlformats.org/officeDocument/2006/relationships/image" Target="../media/image17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6.wdp"/><Relationship Id="rId5" Type="http://schemas.openxmlformats.org/officeDocument/2006/relationships/image" Target="../media/image16.png"/><Relationship Id="rId10" Type="http://schemas.microsoft.com/office/2007/relationships/hdphoto" Target="../media/hdphoto8.wdp"/><Relationship Id="rId4" Type="http://schemas.openxmlformats.org/officeDocument/2006/relationships/image" Target="../media/image11.png"/><Relationship Id="rId9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8" Type="http://schemas.microsoft.com/office/2007/relationships/hdphoto" Target="../media/hdphoto10.wdp"/><Relationship Id="rId3" Type="http://schemas.openxmlformats.org/officeDocument/2006/relationships/image" Target="../media/image1.jpeg"/><Relationship Id="rId7" Type="http://schemas.openxmlformats.org/officeDocument/2006/relationships/image" Target="../media/image20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9.wdp"/><Relationship Id="rId5" Type="http://schemas.openxmlformats.org/officeDocument/2006/relationships/image" Target="../media/image19.jpeg"/><Relationship Id="rId10" Type="http://schemas.microsoft.com/office/2007/relationships/hdphoto" Target="../media/hdphoto11.wdp"/><Relationship Id="rId4" Type="http://schemas.openxmlformats.org/officeDocument/2006/relationships/image" Target="../media/image11.png"/><Relationship Id="rId9" Type="http://schemas.openxmlformats.org/officeDocument/2006/relationships/image" Target="../media/image21.jpe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13.wdp"/><Relationship Id="rId3" Type="http://schemas.openxmlformats.org/officeDocument/2006/relationships/image" Target="../media/image1.jpeg"/><Relationship Id="rId7" Type="http://schemas.openxmlformats.org/officeDocument/2006/relationships/image" Target="../media/image23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12.wdp"/><Relationship Id="rId5" Type="http://schemas.openxmlformats.org/officeDocument/2006/relationships/image" Target="../media/image22.jpeg"/><Relationship Id="rId10" Type="http://schemas.microsoft.com/office/2007/relationships/hdphoto" Target="../media/hdphoto2.wdp"/><Relationship Id="rId4" Type="http://schemas.openxmlformats.org/officeDocument/2006/relationships/image" Target="../media/image11.png"/><Relationship Id="rId9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15.wdp"/><Relationship Id="rId3" Type="http://schemas.openxmlformats.org/officeDocument/2006/relationships/image" Target="../media/image1.jpeg"/><Relationship Id="rId7" Type="http://schemas.openxmlformats.org/officeDocument/2006/relationships/image" Target="../media/image25.jpeg"/><Relationship Id="rId12" Type="http://schemas.openxmlformats.org/officeDocument/2006/relationships/image" Target="../media/image28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14.wdp"/><Relationship Id="rId11" Type="http://schemas.openxmlformats.org/officeDocument/2006/relationships/image" Target="../media/image27.png"/><Relationship Id="rId5" Type="http://schemas.openxmlformats.org/officeDocument/2006/relationships/image" Target="../media/image24.png"/><Relationship Id="rId10" Type="http://schemas.microsoft.com/office/2007/relationships/hdphoto" Target="../media/hdphoto16.wdp"/><Relationship Id="rId4" Type="http://schemas.openxmlformats.org/officeDocument/2006/relationships/image" Target="../media/image11.png"/><Relationship Id="rId9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18.wdp"/><Relationship Id="rId13" Type="http://schemas.microsoft.com/office/2007/relationships/hdphoto" Target="../media/hdphoto20.wdp"/><Relationship Id="rId3" Type="http://schemas.openxmlformats.org/officeDocument/2006/relationships/image" Target="../media/image1.jpeg"/><Relationship Id="rId7" Type="http://schemas.openxmlformats.org/officeDocument/2006/relationships/image" Target="../media/image30.jpeg"/><Relationship Id="rId12" Type="http://schemas.openxmlformats.org/officeDocument/2006/relationships/image" Target="../media/image32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17.wdp"/><Relationship Id="rId11" Type="http://schemas.openxmlformats.org/officeDocument/2006/relationships/image" Target="../media/image27.png"/><Relationship Id="rId5" Type="http://schemas.openxmlformats.org/officeDocument/2006/relationships/image" Target="../media/image29.png"/><Relationship Id="rId10" Type="http://schemas.microsoft.com/office/2007/relationships/hdphoto" Target="../media/hdphoto19.wdp"/><Relationship Id="rId4" Type="http://schemas.openxmlformats.org/officeDocument/2006/relationships/image" Target="../media/image11.png"/><Relationship Id="rId9" Type="http://schemas.openxmlformats.org/officeDocument/2006/relationships/image" Target="../media/image31.png"/><Relationship Id="rId14" Type="http://schemas.openxmlformats.org/officeDocument/2006/relationships/image" Target="../media/image3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1.jpeg"/><Relationship Id="rId7" Type="http://schemas.openxmlformats.org/officeDocument/2006/relationships/image" Target="../media/image27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18.wdp"/><Relationship Id="rId5" Type="http://schemas.openxmlformats.org/officeDocument/2006/relationships/image" Target="../media/image30.jpe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22.wdp"/><Relationship Id="rId3" Type="http://schemas.openxmlformats.org/officeDocument/2006/relationships/image" Target="../media/image1.jpeg"/><Relationship Id="rId7" Type="http://schemas.openxmlformats.org/officeDocument/2006/relationships/image" Target="../media/image35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21.wdp"/><Relationship Id="rId11" Type="http://schemas.openxmlformats.org/officeDocument/2006/relationships/image" Target="../media/image37.png"/><Relationship Id="rId5" Type="http://schemas.openxmlformats.org/officeDocument/2006/relationships/image" Target="../media/image34.jpeg"/><Relationship Id="rId10" Type="http://schemas.microsoft.com/office/2007/relationships/hdphoto" Target="../media/hdphoto23.wdp"/><Relationship Id="rId4" Type="http://schemas.openxmlformats.org/officeDocument/2006/relationships/image" Target="../media/image11.png"/><Relationship Id="rId9" Type="http://schemas.openxmlformats.org/officeDocument/2006/relationships/image" Target="../media/image3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</p:nvPr>
        </p:nvGraphicFramePr>
        <p:xfrm>
          <a:off x="3046706" y="1600205"/>
          <a:ext cx="3050588" cy="452595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050588"/>
              </a:tblGrid>
              <a:tr h="174715"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 dirty="0">
                          <a:effectLst/>
                        </a:rPr>
                        <a:t>Sue Coad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20" marR="8320" marT="8320" marB="0" anchor="b"/>
                </a:tc>
              </a:tr>
              <a:tr h="174715"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 dirty="0">
                          <a:effectLst/>
                        </a:rPr>
                        <a:t>Sue Cox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20" marR="8320" marT="8320" marB="0" anchor="b"/>
                </a:tc>
              </a:tr>
              <a:tr h="174715"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 dirty="0">
                          <a:effectLst/>
                        </a:rPr>
                        <a:t>Graeme Denton, Bright Spark Entertainment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20" marR="8320" marT="8320" marB="0" anchor="b"/>
                </a:tc>
              </a:tr>
              <a:tr h="174715">
                <a:tc>
                  <a:txBody>
                    <a:bodyPr/>
                    <a:lstStyle/>
                    <a:p>
                      <a:pPr algn="l" fontAlgn="b"/>
                      <a:r>
                        <a:rPr lang="it-IT" sz="1000" u="none" strike="noStrike">
                          <a:effectLst/>
                        </a:rPr>
                        <a:t>Simone Cunningham, Zero Waste SA</a:t>
                      </a:r>
                      <a:endParaRPr lang="it-IT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20" marR="8320" marT="8320" marB="0" anchor="b"/>
                </a:tc>
              </a:tr>
              <a:tr h="174715">
                <a:tc>
                  <a:txBody>
                    <a:bodyPr/>
                    <a:lstStyle/>
                    <a:p>
                      <a:pPr algn="l" fontAlgn="b"/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20" marR="8320" marT="8320" marB="0" anchor="b"/>
                </a:tc>
              </a:tr>
              <a:tr h="174715"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 dirty="0">
                          <a:effectLst/>
                        </a:rPr>
                        <a:t>Encounter Lutheran College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20" marR="8320" marT="8320" marB="0" anchor="b"/>
                </a:tc>
              </a:tr>
              <a:tr h="174715"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 dirty="0">
                          <a:effectLst/>
                        </a:rPr>
                        <a:t>Highbury Primary School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20" marR="8320" marT="8320" marB="0" anchor="b"/>
                </a:tc>
              </a:tr>
              <a:tr h="174715"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 dirty="0">
                          <a:effectLst/>
                        </a:rPr>
                        <a:t>Christ the King School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20" marR="8320" marT="8320" marB="0" anchor="b"/>
                </a:tc>
              </a:tr>
              <a:tr h="174715">
                <a:tc>
                  <a:txBody>
                    <a:bodyPr/>
                    <a:lstStyle/>
                    <a:p>
                      <a:pPr algn="l" fontAlgn="t"/>
                      <a:r>
                        <a:rPr lang="en-AU" sz="1000" u="none" strike="noStrike" dirty="0">
                          <a:effectLst/>
                        </a:rPr>
                        <a:t>Banksia Park Kindergarten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20" marR="8320" marT="8320" marB="0"/>
                </a:tc>
              </a:tr>
              <a:tr h="174715">
                <a:tc>
                  <a:txBody>
                    <a:bodyPr/>
                    <a:lstStyle/>
                    <a:p>
                      <a:pPr algn="l" fontAlgn="t"/>
                      <a:r>
                        <a:rPr lang="en-AU" sz="1000" u="none" strike="noStrike" dirty="0">
                          <a:effectLst/>
                        </a:rPr>
                        <a:t>Banksia Park Kindergarten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20" marR="8320" marT="8320" marB="0"/>
                </a:tc>
              </a:tr>
              <a:tr h="174715">
                <a:tc>
                  <a:txBody>
                    <a:bodyPr/>
                    <a:lstStyle/>
                    <a:p>
                      <a:pPr algn="l" fontAlgn="t"/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20" marR="8320" marT="8320" marB="0"/>
                </a:tc>
              </a:tr>
              <a:tr h="174715"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 dirty="0">
                          <a:effectLst/>
                        </a:rPr>
                        <a:t>St Anthony's Catholic Primary School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20" marR="8320" marT="8320" marB="0" anchor="b"/>
                </a:tc>
              </a:tr>
              <a:tr h="174715"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 dirty="0">
                          <a:effectLst/>
                        </a:rPr>
                        <a:t>St Joseph's School Murray Bridge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20" marR="8320" marT="8320" marB="0" anchor="b"/>
                </a:tc>
              </a:tr>
              <a:tr h="174715"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 dirty="0">
                          <a:effectLst/>
                        </a:rPr>
                        <a:t>Immaculate Heart Of Mary School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20" marR="8320" marT="8320" marB="0" anchor="b"/>
                </a:tc>
              </a:tr>
              <a:tr h="174715"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 dirty="0">
                          <a:effectLst/>
                        </a:rPr>
                        <a:t>Roxby Downs Area School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20" marR="8320" marT="8320" marB="0" anchor="b"/>
                </a:tc>
              </a:tr>
              <a:tr h="174715"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 dirty="0">
                          <a:effectLst/>
                        </a:rPr>
                        <a:t>Roxby Downs Council, Anni Walsh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20" marR="8320" marT="8320" marB="0" anchor="b"/>
                </a:tc>
              </a:tr>
              <a:tr h="174715"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>
                          <a:effectLst/>
                        </a:rPr>
                        <a:t> 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20" marR="8320" marT="8320" marB="0" anchor="b"/>
                </a:tc>
              </a:tr>
              <a:tr h="174715"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>
                          <a:effectLst/>
                        </a:rPr>
                        <a:t>Early Education for Sustainability SA  (Kaarin to accept)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20" marR="8320" marT="8320" marB="0" anchor="b"/>
                </a:tc>
              </a:tr>
              <a:tr h="174715"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>
                          <a:effectLst/>
                        </a:rPr>
                        <a:t>NRM Education, Harry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20" marR="8320" marT="8320" marB="0" anchor="b"/>
                </a:tc>
              </a:tr>
              <a:tr h="174715"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>
                          <a:effectLst/>
                        </a:rPr>
                        <a:t>NRM Education, Chris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20" marR="8320" marT="8320" marB="0" anchor="b"/>
                </a:tc>
              </a:tr>
              <a:tr h="174715"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>
                          <a:effectLst/>
                        </a:rPr>
                        <a:t>NRM Education, Sam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20" marR="8320" marT="8320" marB="0" anchor="b"/>
                </a:tc>
              </a:tr>
              <a:tr h="174715"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>
                          <a:effectLst/>
                        </a:rPr>
                        <a:t>NRM Education, Amy, Matt 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20" marR="8320" marT="8320" marB="0" anchor="b"/>
                </a:tc>
              </a:tr>
              <a:tr h="166396">
                <a:tc>
                  <a:txBody>
                    <a:bodyPr/>
                    <a:lstStyle/>
                    <a:p>
                      <a:pPr algn="l" fontAlgn="b"/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20" marR="8320" marT="8320" marB="0" anchor="b"/>
                </a:tc>
              </a:tr>
              <a:tr h="174715"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>
                          <a:effectLst/>
                        </a:rPr>
                        <a:t>Paul  Howieson, Golden Grove High School</a:t>
                      </a:r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20" marR="8320" marT="8320" marB="0" anchor="b"/>
                </a:tc>
              </a:tr>
              <a:tr h="166396">
                <a:tc>
                  <a:txBody>
                    <a:bodyPr/>
                    <a:lstStyle/>
                    <a:p>
                      <a:pPr algn="l" fontAlgn="b"/>
                      <a:endParaRPr lang="en-AU" sz="10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20" marR="8320" marT="8320" marB="0" anchor="b"/>
                </a:tc>
              </a:tr>
              <a:tr h="174715">
                <a:tc>
                  <a:txBody>
                    <a:bodyPr/>
                    <a:lstStyle/>
                    <a:p>
                      <a:pPr algn="l" fontAlgn="b"/>
                      <a:r>
                        <a:rPr lang="en-AU" sz="1000" u="none" strike="noStrike" dirty="0">
                          <a:effectLst/>
                        </a:rPr>
                        <a:t>Glenunga International High School</a:t>
                      </a:r>
                      <a:endParaRPr lang="en-AU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20" marR="8320" marT="8320" marB="0" anchor="b"/>
                </a:tc>
              </a:tr>
            </a:tbl>
          </a:graphicData>
        </a:graphic>
      </p:graphicFrame>
      <p:pic>
        <p:nvPicPr>
          <p:cNvPr id="4" name="Picture 2" descr="S:\Wipe Out Waste\Resources\Website\Website Design work - Somersault\Background Folder\Background Folder\Background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39"/>
          <a:stretch/>
        </p:blipFill>
        <p:spPr bwMode="auto">
          <a:xfrm>
            <a:off x="-1" y="-7575"/>
            <a:ext cx="9144001" cy="6941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S:\Wipe Out Waste\Partnerships and Contracts\Sust Comms\2014 sustain comms awards\2014 powerpoint graphics\wipe out waste awards banner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620688"/>
            <a:ext cx="9144001" cy="1364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1943707" y="-7575"/>
            <a:ext cx="525658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2000" b="1" dirty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A program of </a:t>
            </a:r>
            <a:r>
              <a:rPr lang="en-AU" sz="20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the Office of Green Industries SA</a:t>
            </a:r>
            <a:endParaRPr lang="en-AU" sz="2000" b="1" dirty="0">
              <a:ln w="11430"/>
              <a:solidFill>
                <a:schemeClr val="bg1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algn="ctr"/>
            <a:r>
              <a:rPr lang="en-AU" sz="2000" b="1" dirty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delivered by KESAB </a:t>
            </a:r>
            <a:r>
              <a:rPr lang="en-AU" sz="2000" b="1" i="1" dirty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environmental solutions</a:t>
            </a:r>
            <a:r>
              <a:rPr lang="en-AU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 </a:t>
            </a:r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5785" y="44624"/>
            <a:ext cx="6858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accent1"/>
                  </a:outerShdw>
                </a:effectLst>
              </a14:hiddenEffects>
            </a:ext>
          </a:extLst>
        </p:spPr>
      </p:pic>
      <p:pic>
        <p:nvPicPr>
          <p:cNvPr id="22" name="Picture 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47509" y="46212"/>
            <a:ext cx="990600" cy="6223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accent1"/>
                  </a:outerShdw>
                </a:effectLst>
              </a14:hiddenEffects>
            </a:ext>
          </a:extLst>
        </p:spPr>
      </p:pic>
      <p:pic>
        <p:nvPicPr>
          <p:cNvPr id="4098" name="Picture 2" descr="S:\Wipe Out Waste\Communications\Media\2013\2013 Aug 21 Loxton News WOW  group shot with Helen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4605794"/>
            <a:ext cx="2448272" cy="163151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187624" y="2059732"/>
            <a:ext cx="5112568" cy="5001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000" b="1" baseline="10000" dirty="0">
                <a:solidFill>
                  <a:schemeClr val="bg1"/>
                </a:solidFill>
              </a:rPr>
              <a:t>▼ </a:t>
            </a:r>
            <a:r>
              <a:rPr lang="en-AU" sz="2000" b="1" baseline="10000" dirty="0" smtClean="0">
                <a:solidFill>
                  <a:schemeClr val="bg1"/>
                </a:solidFill>
              </a:rPr>
              <a:t> </a:t>
            </a:r>
            <a:r>
              <a:rPr lang="en-US" sz="2000" b="1" dirty="0">
                <a:solidFill>
                  <a:schemeClr val="bg1"/>
                </a:solidFill>
              </a:rPr>
              <a:t>Sue </a:t>
            </a:r>
            <a:r>
              <a:rPr lang="en-US" sz="2000" b="1" dirty="0" smtClean="0">
                <a:solidFill>
                  <a:schemeClr val="bg1"/>
                </a:solidFill>
              </a:rPr>
              <a:t>Coad</a:t>
            </a:r>
            <a:r>
              <a:rPr lang="en-AU" sz="2000" b="1" baseline="10000" dirty="0" smtClean="0">
                <a:solidFill>
                  <a:schemeClr val="bg1"/>
                </a:solidFill>
              </a:rPr>
              <a:t> </a:t>
            </a:r>
            <a:r>
              <a:rPr lang="en-US" sz="2000" b="1" dirty="0" smtClean="0">
                <a:solidFill>
                  <a:schemeClr val="bg1"/>
                </a:solidFill>
              </a:rPr>
              <a:t>,</a:t>
            </a:r>
            <a:r>
              <a:rPr lang="en-AU" sz="2000" b="1" dirty="0" smtClean="0">
                <a:solidFill>
                  <a:schemeClr val="bg1"/>
                </a:solidFill>
              </a:rPr>
              <a:t> </a:t>
            </a:r>
            <a:r>
              <a:rPr lang="en-US" sz="2000" b="1" dirty="0">
                <a:solidFill>
                  <a:schemeClr val="bg1"/>
                </a:solidFill>
              </a:rPr>
              <a:t>Sue </a:t>
            </a:r>
            <a:r>
              <a:rPr lang="en-US" sz="2000" b="1" dirty="0" smtClean="0">
                <a:solidFill>
                  <a:schemeClr val="bg1"/>
                </a:solidFill>
              </a:rPr>
              <a:t>Cox</a:t>
            </a:r>
          </a:p>
          <a:p>
            <a:endParaRPr lang="en-US" sz="400" b="1" dirty="0" smtClean="0">
              <a:solidFill>
                <a:schemeClr val="bg1"/>
              </a:solidFill>
            </a:endParaRPr>
          </a:p>
          <a:p>
            <a:r>
              <a:rPr lang="en-AU" sz="2000" b="1" baseline="10000" dirty="0">
                <a:solidFill>
                  <a:schemeClr val="bg1"/>
                </a:solidFill>
              </a:rPr>
              <a:t>▼  </a:t>
            </a:r>
            <a:r>
              <a:rPr lang="en-US" sz="2000" b="1" dirty="0">
                <a:solidFill>
                  <a:schemeClr val="bg1"/>
                </a:solidFill>
              </a:rPr>
              <a:t>Bright Spark </a:t>
            </a:r>
            <a:r>
              <a:rPr lang="en-US" sz="2000" b="1" dirty="0" smtClean="0">
                <a:solidFill>
                  <a:schemeClr val="bg1"/>
                </a:solidFill>
              </a:rPr>
              <a:t>Entertainment</a:t>
            </a:r>
          </a:p>
          <a:p>
            <a:endParaRPr lang="en-AU" sz="400" b="1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  <a:p>
            <a:r>
              <a:rPr lang="en-AU" sz="2000" b="1" baseline="10000" dirty="0">
                <a:solidFill>
                  <a:schemeClr val="bg1"/>
                </a:solidFill>
              </a:rPr>
              <a:t>▼  </a:t>
            </a:r>
            <a:r>
              <a:rPr lang="en-US" sz="2000" b="1" dirty="0">
                <a:solidFill>
                  <a:schemeClr val="bg1"/>
                </a:solidFill>
              </a:rPr>
              <a:t>Encounter Lutheran </a:t>
            </a:r>
            <a:r>
              <a:rPr lang="en-US" sz="2000" b="1" dirty="0" smtClean="0">
                <a:solidFill>
                  <a:schemeClr val="bg1"/>
                </a:solidFill>
              </a:rPr>
              <a:t>College</a:t>
            </a:r>
            <a:r>
              <a:rPr lang="en-AU" sz="2000" b="1" dirty="0" smtClean="0">
                <a:solidFill>
                  <a:schemeClr val="bg1"/>
                </a:solidFill>
              </a:rPr>
              <a:t/>
            </a:r>
            <a:br>
              <a:rPr lang="en-AU" sz="2000" b="1" dirty="0" smtClean="0">
                <a:solidFill>
                  <a:schemeClr val="bg1"/>
                </a:solidFill>
              </a:rPr>
            </a:br>
            <a:endParaRPr lang="en-AU" sz="500" b="1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  <a:p>
            <a:r>
              <a:rPr lang="en-AU" sz="2000" b="1" baseline="10000" dirty="0">
                <a:solidFill>
                  <a:schemeClr val="bg1"/>
                </a:solidFill>
              </a:rPr>
              <a:t>▼  </a:t>
            </a:r>
            <a:r>
              <a:rPr lang="en-US" sz="2000" b="1" dirty="0">
                <a:solidFill>
                  <a:schemeClr val="bg1"/>
                </a:solidFill>
              </a:rPr>
              <a:t>Highbury Primary </a:t>
            </a:r>
            <a:r>
              <a:rPr lang="en-US" sz="2000" b="1" dirty="0" smtClean="0">
                <a:solidFill>
                  <a:schemeClr val="bg1"/>
                </a:solidFill>
              </a:rPr>
              <a:t>School</a:t>
            </a:r>
          </a:p>
          <a:p>
            <a:endParaRPr lang="en-US" sz="400" b="1" dirty="0" smtClean="0">
              <a:solidFill>
                <a:schemeClr val="bg1"/>
              </a:solidFill>
            </a:endParaRPr>
          </a:p>
          <a:p>
            <a:r>
              <a:rPr lang="en-AU" sz="2000" b="1" baseline="10000" dirty="0" smtClean="0">
                <a:solidFill>
                  <a:schemeClr val="bg1"/>
                </a:solidFill>
              </a:rPr>
              <a:t>▼  </a:t>
            </a:r>
            <a:r>
              <a:rPr lang="en-US" sz="2000" b="1" dirty="0">
                <a:solidFill>
                  <a:schemeClr val="bg1"/>
                </a:solidFill>
              </a:rPr>
              <a:t>Christ the King </a:t>
            </a:r>
            <a:r>
              <a:rPr lang="en-US" sz="2000" b="1" dirty="0" smtClean="0">
                <a:solidFill>
                  <a:schemeClr val="bg1"/>
                </a:solidFill>
              </a:rPr>
              <a:t>School</a:t>
            </a:r>
          </a:p>
          <a:p>
            <a:endParaRPr lang="en-US" sz="400" b="1" dirty="0" smtClean="0">
              <a:solidFill>
                <a:schemeClr val="bg1"/>
              </a:solidFill>
            </a:endParaRPr>
          </a:p>
          <a:p>
            <a:r>
              <a:rPr lang="en-AU" sz="2000" b="1" baseline="10000" dirty="0" smtClean="0">
                <a:solidFill>
                  <a:schemeClr val="bg1"/>
                </a:solidFill>
              </a:rPr>
              <a:t>▼  </a:t>
            </a:r>
            <a:r>
              <a:rPr lang="en-US" sz="2000" b="1" dirty="0">
                <a:solidFill>
                  <a:schemeClr val="bg1"/>
                </a:solidFill>
              </a:rPr>
              <a:t>Banksia Park </a:t>
            </a:r>
            <a:r>
              <a:rPr lang="en-US" sz="2000" b="1" dirty="0" smtClean="0">
                <a:solidFill>
                  <a:schemeClr val="bg1"/>
                </a:solidFill>
              </a:rPr>
              <a:t>Kindergarten</a:t>
            </a:r>
          </a:p>
          <a:p>
            <a:endParaRPr lang="en-US" sz="400" b="1" dirty="0" smtClean="0">
              <a:solidFill>
                <a:schemeClr val="bg1"/>
              </a:solidFill>
            </a:endParaRPr>
          </a:p>
          <a:p>
            <a:r>
              <a:rPr lang="en-AU" sz="2000" b="1" baseline="10000" dirty="0" smtClean="0">
                <a:solidFill>
                  <a:schemeClr val="bg1"/>
                </a:solidFill>
              </a:rPr>
              <a:t>▼  </a:t>
            </a:r>
            <a:r>
              <a:rPr lang="en-AU" sz="2000" b="1" dirty="0" smtClean="0">
                <a:solidFill>
                  <a:schemeClr val="bg1"/>
                </a:solidFill>
              </a:rPr>
              <a:t>St </a:t>
            </a:r>
            <a:r>
              <a:rPr lang="en-AU" sz="2000" b="1" dirty="0">
                <a:solidFill>
                  <a:schemeClr val="bg1"/>
                </a:solidFill>
              </a:rPr>
              <a:t>Anthony's Catholic Primary School</a:t>
            </a:r>
            <a:endParaRPr lang="en-US" sz="2000" b="1" dirty="0" smtClean="0">
              <a:solidFill>
                <a:schemeClr val="bg1"/>
              </a:solidFill>
            </a:endParaRPr>
          </a:p>
          <a:p>
            <a:endParaRPr lang="en-US" sz="400" b="1" dirty="0" smtClean="0">
              <a:solidFill>
                <a:schemeClr val="bg1"/>
              </a:solidFill>
            </a:endParaRPr>
          </a:p>
          <a:p>
            <a:r>
              <a:rPr lang="en-AU" sz="2000" b="1" baseline="10000" dirty="0" smtClean="0">
                <a:solidFill>
                  <a:schemeClr val="bg1"/>
                </a:solidFill>
              </a:rPr>
              <a:t>▼  </a:t>
            </a:r>
            <a:r>
              <a:rPr lang="en-AU" sz="2000" b="1" dirty="0" smtClean="0">
                <a:solidFill>
                  <a:schemeClr val="bg1"/>
                </a:solidFill>
              </a:rPr>
              <a:t>St </a:t>
            </a:r>
            <a:r>
              <a:rPr lang="en-AU" sz="2000" b="1" dirty="0">
                <a:solidFill>
                  <a:schemeClr val="bg1"/>
                </a:solidFill>
              </a:rPr>
              <a:t>Joseph's School, Murray </a:t>
            </a:r>
            <a:r>
              <a:rPr lang="en-AU" sz="2000" b="1" dirty="0" smtClean="0">
                <a:solidFill>
                  <a:schemeClr val="bg1"/>
                </a:solidFill>
              </a:rPr>
              <a:t>Bridge</a:t>
            </a:r>
            <a:br>
              <a:rPr lang="en-AU" sz="2000" b="1" dirty="0" smtClean="0">
                <a:solidFill>
                  <a:schemeClr val="bg1"/>
                </a:solidFill>
              </a:rPr>
            </a:br>
            <a:endParaRPr lang="en-AU" sz="500" b="1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  <a:p>
            <a:r>
              <a:rPr lang="en-AU" sz="2000" b="1" baseline="10000" dirty="0" smtClean="0">
                <a:solidFill>
                  <a:schemeClr val="bg1"/>
                </a:solidFill>
              </a:rPr>
              <a:t>▼  </a:t>
            </a:r>
            <a:r>
              <a:rPr lang="en-AU" sz="2000" b="1" dirty="0" smtClean="0">
                <a:solidFill>
                  <a:schemeClr val="bg1"/>
                </a:solidFill>
              </a:rPr>
              <a:t>Immaculate </a:t>
            </a:r>
            <a:r>
              <a:rPr lang="en-AU" sz="2000" b="1" dirty="0">
                <a:solidFill>
                  <a:schemeClr val="bg1"/>
                </a:solidFill>
              </a:rPr>
              <a:t>Heart </a:t>
            </a:r>
            <a:r>
              <a:rPr lang="en-AU" sz="2000" b="1" dirty="0" smtClean="0">
                <a:solidFill>
                  <a:schemeClr val="bg1"/>
                </a:solidFill>
              </a:rPr>
              <a:t>of </a:t>
            </a:r>
            <a:r>
              <a:rPr lang="en-AU" sz="2000" b="1" dirty="0">
                <a:solidFill>
                  <a:schemeClr val="bg1"/>
                </a:solidFill>
              </a:rPr>
              <a:t>Mary </a:t>
            </a:r>
            <a:r>
              <a:rPr lang="en-AU" sz="2000" b="1" dirty="0" smtClean="0">
                <a:solidFill>
                  <a:schemeClr val="bg1"/>
                </a:solidFill>
              </a:rPr>
              <a:t>School</a:t>
            </a:r>
            <a:br>
              <a:rPr lang="en-AU" sz="2000" b="1" dirty="0" smtClean="0">
                <a:solidFill>
                  <a:schemeClr val="bg1"/>
                </a:solidFill>
              </a:rPr>
            </a:br>
            <a:endParaRPr lang="en-AU" sz="500" b="1" dirty="0">
              <a:solidFill>
                <a:schemeClr val="bg1"/>
              </a:solidFill>
            </a:endParaRPr>
          </a:p>
          <a:p>
            <a:r>
              <a:rPr lang="en-AU" sz="2000" b="1" baseline="10000" dirty="0" smtClean="0">
                <a:solidFill>
                  <a:schemeClr val="bg1"/>
                </a:solidFill>
              </a:rPr>
              <a:t>▼  </a:t>
            </a:r>
            <a:r>
              <a:rPr lang="en-US" sz="2000" b="1" dirty="0" smtClean="0">
                <a:solidFill>
                  <a:schemeClr val="bg1"/>
                </a:solidFill>
              </a:rPr>
              <a:t>Roxby Downs - </a:t>
            </a:r>
            <a:r>
              <a:rPr lang="en-US" sz="2000" b="1" dirty="0">
                <a:solidFill>
                  <a:schemeClr val="bg1"/>
                </a:solidFill>
              </a:rPr>
              <a:t>Area </a:t>
            </a:r>
            <a:r>
              <a:rPr lang="en-US" sz="2000" b="1" dirty="0" smtClean="0">
                <a:solidFill>
                  <a:schemeClr val="bg1"/>
                </a:solidFill>
              </a:rPr>
              <a:t>School, Council</a:t>
            </a:r>
            <a:br>
              <a:rPr lang="en-US" sz="2000" b="1" dirty="0" smtClean="0">
                <a:solidFill>
                  <a:schemeClr val="bg1"/>
                </a:solidFill>
              </a:rPr>
            </a:br>
            <a:endParaRPr lang="en-AU" sz="500" b="1" dirty="0" smtClean="0">
              <a:solidFill>
                <a:schemeClr val="bg1"/>
              </a:solidFill>
            </a:endParaRPr>
          </a:p>
          <a:p>
            <a:r>
              <a:rPr lang="en-AU" sz="2000" b="1" baseline="10000" dirty="0" smtClean="0">
                <a:solidFill>
                  <a:schemeClr val="bg1"/>
                </a:solidFill>
              </a:rPr>
              <a:t>▼  </a:t>
            </a:r>
            <a:r>
              <a:rPr lang="en-US" sz="2000" b="1" dirty="0" smtClean="0">
                <a:solidFill>
                  <a:schemeClr val="bg1"/>
                </a:solidFill>
              </a:rPr>
              <a:t>NRM Education </a:t>
            </a:r>
            <a:br>
              <a:rPr lang="en-US" sz="2000" b="1" dirty="0" smtClean="0">
                <a:solidFill>
                  <a:schemeClr val="bg1"/>
                </a:solidFill>
              </a:rPr>
            </a:br>
            <a:endParaRPr lang="en-US" sz="500" b="1" dirty="0" smtClean="0">
              <a:solidFill>
                <a:schemeClr val="bg1"/>
              </a:solidFill>
            </a:endParaRPr>
          </a:p>
          <a:p>
            <a:r>
              <a:rPr lang="en-AU" sz="2000" b="1" baseline="10000" dirty="0" smtClean="0">
                <a:solidFill>
                  <a:schemeClr val="bg1"/>
                </a:solidFill>
              </a:rPr>
              <a:t>▼ </a:t>
            </a:r>
            <a:r>
              <a:rPr lang="en-AU" sz="2000" b="1" dirty="0" smtClean="0">
                <a:solidFill>
                  <a:schemeClr val="bg1"/>
                </a:solidFill>
              </a:rPr>
              <a:t> EESSA - Early Education for Sustainability SA</a:t>
            </a:r>
            <a:br>
              <a:rPr lang="en-AU" sz="2000" b="1" dirty="0" smtClean="0">
                <a:solidFill>
                  <a:schemeClr val="bg1"/>
                </a:solidFill>
              </a:rPr>
            </a:br>
            <a:endParaRPr lang="en-AU" sz="500" b="1" dirty="0" smtClean="0">
              <a:solidFill>
                <a:schemeClr val="bg1"/>
              </a:solidFill>
            </a:endParaRPr>
          </a:p>
          <a:p>
            <a:r>
              <a:rPr lang="en-US" sz="2000" b="1" dirty="0" smtClean="0">
                <a:solidFill>
                  <a:schemeClr val="bg1"/>
                </a:solidFill>
              </a:rPr>
              <a:t/>
            </a:r>
            <a:br>
              <a:rPr lang="en-US" sz="2000" b="1" dirty="0" smtClean="0">
                <a:solidFill>
                  <a:schemeClr val="bg1"/>
                </a:solidFill>
              </a:rPr>
            </a:br>
            <a:endParaRPr lang="en-US" sz="500" b="1" dirty="0" smtClean="0">
              <a:solidFill>
                <a:schemeClr val="bg1"/>
              </a:solidFill>
            </a:endParaRPr>
          </a:p>
        </p:txBody>
      </p:sp>
      <p:pic>
        <p:nvPicPr>
          <p:cNvPr id="4099" name="Picture 3" descr="S:\Wipe Out Waste\Communications\Media\2013\2013 RR July 24 launch simone with portside students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3245975"/>
            <a:ext cx="2118871" cy="14070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S:\Wipe Out Waste\Partnerships and Contracts\Sust Comms\2014 sustain comms awards\2014 powerpoint graphics\2014 SC winners photos\WOW page pics\sml Vaughan with slinky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4475" y="1940382"/>
            <a:ext cx="2050226" cy="140357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 descr="S:\Wipe Out Waste\Images\WOW Graphics\GISA white logo transp bkgnd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247" y="5949280"/>
            <a:ext cx="694345" cy="776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Picture 3" descr="S:\Wipe Out Waste\Images\WOW Graphics\KESAB white logo transp bkgrnd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2400" y="5877272"/>
            <a:ext cx="876893" cy="876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4716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 dirty="0"/>
          </a:p>
        </p:txBody>
      </p:sp>
      <p:pic>
        <p:nvPicPr>
          <p:cNvPr id="4" name="Picture 2" descr="S:\Wipe Out Waste\Resources\Website\Website Design work - Somersault\Background Folder\Background Folder\Background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39"/>
          <a:stretch/>
        </p:blipFill>
        <p:spPr bwMode="auto">
          <a:xfrm>
            <a:off x="-1" y="-7575"/>
            <a:ext cx="9144001" cy="6941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S:\Wipe Out Waste\Partnerships and Contracts\Sust Comms\2014 sustain comms awards\2014 powerpoint graphics\banner template transparent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86" y="116632"/>
            <a:ext cx="9169094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-8596" y="188640"/>
            <a:ext cx="91805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800" b="1" dirty="0"/>
              <a:t>Banksia Park Kindergarten</a:t>
            </a:r>
            <a:endParaRPr lang="en-AU" sz="4800" dirty="0"/>
          </a:p>
          <a:p>
            <a:pPr algn="ctr"/>
            <a:r>
              <a:rPr lang="en-AU" sz="3600" dirty="0"/>
              <a:t>Greatest reduction in materials to landfill </a:t>
            </a:r>
            <a:r>
              <a:rPr lang="en-AU" sz="3600" dirty="0" smtClean="0"/>
              <a:t>(72%) for </a:t>
            </a:r>
            <a:r>
              <a:rPr lang="en-AU" sz="3600" dirty="0"/>
              <a:t>an Early Years site</a:t>
            </a:r>
            <a:r>
              <a:rPr lang="en-AU" sz="3600" dirty="0" smtClean="0"/>
              <a:t>.</a:t>
            </a:r>
          </a:p>
        </p:txBody>
      </p:sp>
      <p:pic>
        <p:nvPicPr>
          <p:cNvPr id="8" name="Picture 7" descr="Banksia Pk K - Foil, Plastics and chook food"/>
          <p:cNvPicPr/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420888"/>
            <a:ext cx="3600400" cy="18320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8" descr="Chooks Banksia Pk K"/>
          <p:cNvPicPr/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0210"/>
          <a:stretch>
            <a:fillRect/>
          </a:stretch>
        </p:blipFill>
        <p:spPr bwMode="auto">
          <a:xfrm>
            <a:off x="107504" y="2276872"/>
            <a:ext cx="4536503" cy="26224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245"/>
          <a:stretch/>
        </p:blipFill>
        <p:spPr bwMode="auto">
          <a:xfrm>
            <a:off x="9018378" y="4445378"/>
            <a:ext cx="2535485" cy="16075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pic>
        <p:nvPicPr>
          <p:cNvPr id="4098" name="Picture 2" descr="\\boss\Storage\Wipe Out Waste\Images\folders to be sorted\Chooks and wellies Banksia Pk K.png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07" t="7119" r="3493" b="27879"/>
          <a:stretch/>
        </p:blipFill>
        <p:spPr bwMode="auto">
          <a:xfrm>
            <a:off x="179512" y="4899300"/>
            <a:ext cx="4727600" cy="18448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Banksia Pk K - Soft PLastics"/>
          <p:cNvPicPr/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990" r="8659" b="14343"/>
          <a:stretch>
            <a:fillRect/>
          </a:stretch>
        </p:blipFill>
        <p:spPr bwMode="auto">
          <a:xfrm>
            <a:off x="5580112" y="3861048"/>
            <a:ext cx="2232248" cy="2304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629920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 dirty="0"/>
          </a:p>
        </p:txBody>
      </p:sp>
      <p:pic>
        <p:nvPicPr>
          <p:cNvPr id="4" name="Picture 2" descr="S:\Wipe Out Waste\Resources\Website\Website Design work - Somersault\Background Folder\Background Folder\Background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39"/>
          <a:stretch/>
        </p:blipFill>
        <p:spPr bwMode="auto">
          <a:xfrm>
            <a:off x="-1" y="-7575"/>
            <a:ext cx="9144001" cy="6941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S:\Wipe Out Waste\Partnerships and Contracts\Sust Comms\2014 sustain comms awards\2014 powerpoint graphics\banner template transparent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86" y="116632"/>
            <a:ext cx="9169094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-8596" y="188640"/>
            <a:ext cx="91805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800" b="1" dirty="0"/>
              <a:t>Banksia Park Kindergarten</a:t>
            </a:r>
            <a:endParaRPr lang="en-AU" sz="4800" dirty="0"/>
          </a:p>
          <a:p>
            <a:pPr algn="ctr"/>
            <a:r>
              <a:rPr lang="en-AU" sz="3600" dirty="0" smtClean="0"/>
              <a:t>Contributing </a:t>
            </a:r>
            <a:r>
              <a:rPr lang="en-AU" sz="3600" dirty="0"/>
              <a:t>the smallest volume of materials per person </a:t>
            </a:r>
            <a:r>
              <a:rPr lang="en-AU" sz="3600" dirty="0" smtClean="0"/>
              <a:t>per day (0.036Litres) sent </a:t>
            </a:r>
            <a:r>
              <a:rPr lang="en-AU" sz="3600" dirty="0"/>
              <a:t>to landfill</a:t>
            </a:r>
            <a:r>
              <a:rPr lang="en-AU" sz="3600" dirty="0" smtClean="0"/>
              <a:t>.</a:t>
            </a:r>
            <a:endParaRPr lang="en-AU" sz="3600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4245"/>
          <a:stretch/>
        </p:blipFill>
        <p:spPr bwMode="auto">
          <a:xfrm rot="21441943">
            <a:off x="65989" y="2479350"/>
            <a:ext cx="2920760" cy="18517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pic>
        <p:nvPicPr>
          <p:cNvPr id="5122" name="Picture 2" descr="\\boss\Storage\Wipe Out Waste\Images\Lunch Box pics\Nude Food lunch 3 BanksiaPark K.png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10800000">
            <a:off x="2800112" y="2348881"/>
            <a:ext cx="5820472" cy="30858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150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3196" y="3526579"/>
            <a:ext cx="3466112" cy="2599584"/>
          </a:xfrm>
        </p:spPr>
      </p:pic>
      <p:pic>
        <p:nvPicPr>
          <p:cNvPr id="4" name="Picture 2" descr="S:\Wipe Out Waste\Resources\Website\Website Design work - Somersault\Background Folder\Background Folder\Background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39"/>
          <a:stretch/>
        </p:blipFill>
        <p:spPr bwMode="auto">
          <a:xfrm>
            <a:off x="-1" y="-7575"/>
            <a:ext cx="9144001" cy="6941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S:\Wipe Out Waste\Partnerships and Contracts\Sust Comms\2014 sustain comms awards\2014 powerpoint graphics\banner template transparent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86" y="116632"/>
            <a:ext cx="9169094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13"/>
          <p:cNvSpPr/>
          <p:nvPr/>
        </p:nvSpPr>
        <p:spPr>
          <a:xfrm>
            <a:off x="-2886" y="376671"/>
            <a:ext cx="9146886" cy="18281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AU" sz="4800" b="1" dirty="0"/>
              <a:t>St Anthony's Catholic Primary </a:t>
            </a:r>
            <a:r>
              <a:rPr lang="en-AU" sz="4800" b="1" dirty="0" smtClean="0"/>
              <a:t>School, Millicent</a:t>
            </a:r>
            <a:endParaRPr lang="en-AU" sz="4800" b="1" dirty="0">
              <a:ln>
                <a:solidFill>
                  <a:schemeClr val="tx1"/>
                </a:solidFill>
              </a:ln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ctr"/>
            <a:r>
              <a:rPr lang="en-AU" sz="3600" dirty="0" smtClean="0"/>
              <a:t>Showcase Presentation</a:t>
            </a:r>
            <a:endParaRPr lang="en-AU" sz="36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767" t="7364" r="17912" b="18373"/>
          <a:stretch/>
        </p:blipFill>
        <p:spPr bwMode="auto">
          <a:xfrm>
            <a:off x="1403648" y="2359203"/>
            <a:ext cx="6164534" cy="366208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17614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3196" y="3526579"/>
            <a:ext cx="3466112" cy="2599584"/>
          </a:xfrm>
        </p:spPr>
      </p:pic>
      <p:pic>
        <p:nvPicPr>
          <p:cNvPr id="4" name="Picture 2" descr="S:\Wipe Out Waste\Resources\Website\Website Design work - Somersault\Background Folder\Background Folder\Background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39"/>
          <a:stretch/>
        </p:blipFill>
        <p:spPr bwMode="auto">
          <a:xfrm>
            <a:off x="-1" y="-7575"/>
            <a:ext cx="9144001" cy="6941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S:\Wipe Out Waste\Partnerships and Contracts\Sust Comms\2014 sustain comms awards\2014 powerpoint graphics\banner template transparent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86" y="116632"/>
            <a:ext cx="9169094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13"/>
          <p:cNvSpPr/>
          <p:nvPr/>
        </p:nvSpPr>
        <p:spPr>
          <a:xfrm>
            <a:off x="-2886" y="354663"/>
            <a:ext cx="9146886" cy="18281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AU" sz="4800" b="1" dirty="0" smtClean="0"/>
              <a:t>St Anthony's Catholic Primary School, Millicent</a:t>
            </a:r>
            <a:endParaRPr lang="en-AU" sz="4800" b="1" dirty="0" smtClean="0">
              <a:ln>
                <a:solidFill>
                  <a:schemeClr val="tx1"/>
                </a:solidFill>
              </a:ln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ctr"/>
            <a:r>
              <a:rPr lang="en-AU" sz="3600" dirty="0" smtClean="0"/>
              <a:t>Best practice waste avoidance.</a:t>
            </a:r>
            <a:endParaRPr lang="en-AU" sz="3600" dirty="0"/>
          </a:p>
        </p:txBody>
      </p:sp>
      <p:pic>
        <p:nvPicPr>
          <p:cNvPr id="1026" name="Picture 2" descr="S:\Wipe Out Waste\Partnerships and Contracts\Sust Comms\2015 sustain comms awards\2015 award certificates\2015 certificate photos\St Anthony's FnD P with Julian sml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6777" y="2348880"/>
            <a:ext cx="3187559" cy="42484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4038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550" y="2749673"/>
            <a:ext cx="2085310" cy="2780414"/>
          </a:xfrm>
        </p:spPr>
      </p:pic>
      <p:pic>
        <p:nvPicPr>
          <p:cNvPr id="4" name="Picture 2" descr="S:\Wipe Out Waste\Resources\Website\Website Design work - Somersault\Background Folder\Background Folder\Background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39"/>
          <a:stretch/>
        </p:blipFill>
        <p:spPr bwMode="auto">
          <a:xfrm>
            <a:off x="-1" y="-27384"/>
            <a:ext cx="9144001" cy="6941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S:\Wipe Out Waste\Partnerships and Contracts\Sust Comms\2014 sustain comms awards\2014 powerpoint graphics\banner template transparent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86" y="116632"/>
            <a:ext cx="9169094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le 16"/>
          <p:cNvSpPr/>
          <p:nvPr/>
        </p:nvSpPr>
        <p:spPr>
          <a:xfrm>
            <a:off x="-2886" y="260648"/>
            <a:ext cx="916909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4800" b="1" dirty="0"/>
              <a:t>St Joseph's School, Murray </a:t>
            </a:r>
            <a:r>
              <a:rPr lang="en-AU" sz="4800" b="1" dirty="0" smtClean="0"/>
              <a:t>Bridge</a:t>
            </a:r>
            <a:endParaRPr lang="en-AU" sz="4800" b="1" dirty="0">
              <a:ln>
                <a:solidFill>
                  <a:schemeClr val="tx1"/>
                </a:solidFill>
              </a:ln>
              <a:solidFill>
                <a:srgbClr val="000000"/>
              </a:solidFill>
            </a:endParaRPr>
          </a:p>
          <a:p>
            <a:pPr algn="ctr"/>
            <a:r>
              <a:rPr lang="en-AU" sz="3600" dirty="0" smtClean="0"/>
              <a:t>Student initiated </a:t>
            </a:r>
            <a:r>
              <a:rPr lang="en-AU" sz="3600" dirty="0"/>
              <a:t>food scrap recycling</a:t>
            </a:r>
            <a:r>
              <a:rPr lang="en-AU" sz="3600" dirty="0" smtClean="0"/>
              <a:t>.</a:t>
            </a:r>
            <a:endParaRPr lang="en-AU" sz="36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5">
            <a:lum contrast="4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77" r="1567"/>
          <a:stretch/>
        </p:blipFill>
        <p:spPr bwMode="auto">
          <a:xfrm>
            <a:off x="3999432" y="1844823"/>
            <a:ext cx="4264351" cy="354388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pic>
        <p:nvPicPr>
          <p:cNvPr id="3" name="Picture 2" descr="st jo's murray brodge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39" t="13731" r="12026" b="7131"/>
          <a:stretch/>
        </p:blipFill>
        <p:spPr bwMode="auto">
          <a:xfrm>
            <a:off x="370582" y="2204864"/>
            <a:ext cx="3393710" cy="25202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1309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550" y="2749673"/>
            <a:ext cx="2085310" cy="2780414"/>
          </a:xfrm>
        </p:spPr>
      </p:pic>
      <p:pic>
        <p:nvPicPr>
          <p:cNvPr id="4" name="Picture 2" descr="S:\Wipe Out Waste\Resources\Website\Website Design work - Somersault\Background Folder\Background Folder\Background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39"/>
          <a:stretch/>
        </p:blipFill>
        <p:spPr bwMode="auto">
          <a:xfrm>
            <a:off x="-1" y="-27384"/>
            <a:ext cx="9144001" cy="6941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S:\Wipe Out Waste\Partnerships and Contracts\Sust Comms\2014 sustain comms awards\2014 powerpoint graphics\banner template transparent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86" y="116632"/>
            <a:ext cx="9169094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le 16"/>
          <p:cNvSpPr/>
          <p:nvPr/>
        </p:nvSpPr>
        <p:spPr>
          <a:xfrm>
            <a:off x="-2886" y="260648"/>
            <a:ext cx="916909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4800" b="1" dirty="0"/>
              <a:t>Immaculate Heart </a:t>
            </a:r>
            <a:r>
              <a:rPr lang="en-AU" sz="4800" b="1" dirty="0" smtClean="0"/>
              <a:t>of </a:t>
            </a:r>
            <a:r>
              <a:rPr lang="en-AU" sz="4800" b="1" dirty="0"/>
              <a:t>Mary </a:t>
            </a:r>
            <a:r>
              <a:rPr lang="en-AU" sz="4800" b="1" dirty="0" smtClean="0"/>
              <a:t>School</a:t>
            </a:r>
            <a:endParaRPr lang="en-AU" sz="4800" dirty="0"/>
          </a:p>
          <a:p>
            <a:pPr algn="ctr"/>
            <a:r>
              <a:rPr lang="en-AU" sz="3600" dirty="0"/>
              <a:t>Student initiated food scrap recycling</a:t>
            </a:r>
            <a:r>
              <a:rPr lang="en-AU" sz="3600" dirty="0" smtClean="0"/>
              <a:t>.</a:t>
            </a:r>
            <a:endParaRPr lang="en-AU" sz="3600" dirty="0"/>
          </a:p>
        </p:txBody>
      </p:sp>
      <p:pic>
        <p:nvPicPr>
          <p:cNvPr id="3" name="Picture 3" descr="S:\Wipe Out Waste\Partnerships and Contracts\Sust Comms\2015 sustain comms awards\2015 award certificates\2015 certificate photos\IHM Bins 3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5920"/>
          <a:stretch/>
        </p:blipFill>
        <p:spPr bwMode="auto">
          <a:xfrm>
            <a:off x="5868144" y="1925037"/>
            <a:ext cx="3024336" cy="19071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S:\Wipe Out Waste\Images\Bin Systems\IHM\Photo2331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15" t="34875" r="8174" b="9799"/>
          <a:stretch/>
        </p:blipFill>
        <p:spPr bwMode="auto">
          <a:xfrm>
            <a:off x="107504" y="1885012"/>
            <a:ext cx="3153766" cy="20379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S:\Wipe Out Waste\Images\Bin Systems\IHM\Photo2327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194" r="32281" b="10105"/>
          <a:stretch/>
        </p:blipFill>
        <p:spPr bwMode="auto">
          <a:xfrm>
            <a:off x="3393569" y="1885012"/>
            <a:ext cx="2354625" cy="19741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5" r="5260" b="89748"/>
          <a:stretch/>
        </p:blipFill>
        <p:spPr bwMode="auto">
          <a:xfrm>
            <a:off x="395536" y="3989489"/>
            <a:ext cx="3922519" cy="44751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3" t="16202" b="45965"/>
          <a:stretch/>
        </p:blipFill>
        <p:spPr bwMode="auto">
          <a:xfrm>
            <a:off x="395536" y="4378388"/>
            <a:ext cx="3923293" cy="157382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480" t="8200" r="17974" b="31520"/>
          <a:stretch/>
        </p:blipFill>
        <p:spPr bwMode="auto">
          <a:xfrm>
            <a:off x="4860032" y="3989489"/>
            <a:ext cx="3537959" cy="220481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20209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3196" y="3526579"/>
            <a:ext cx="3466112" cy="2599584"/>
          </a:xfrm>
        </p:spPr>
      </p:pic>
      <p:pic>
        <p:nvPicPr>
          <p:cNvPr id="4" name="Picture 2" descr="S:\Wipe Out Waste\Resources\Website\Website Design work - Somersault\Background Folder\Background Folder\Background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39"/>
          <a:stretch/>
        </p:blipFill>
        <p:spPr bwMode="auto">
          <a:xfrm>
            <a:off x="-1" y="-7575"/>
            <a:ext cx="9144001" cy="6941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S:\Wipe Out Waste\Partnerships and Contracts\Sust Comms\2014 sustain comms awards\2014 powerpoint graphics\banner template transparent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86" y="116632"/>
            <a:ext cx="9169094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-2886" y="260648"/>
            <a:ext cx="916909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800" b="1" dirty="0"/>
              <a:t>Roxby Downs Area </a:t>
            </a:r>
            <a:r>
              <a:rPr lang="en-US" sz="4800" b="1" dirty="0" smtClean="0"/>
              <a:t>School</a:t>
            </a:r>
            <a:endParaRPr lang="en-AU" sz="4800" b="1" dirty="0">
              <a:ln>
                <a:solidFill>
                  <a:schemeClr val="tx1"/>
                </a:solidFill>
              </a:ln>
              <a:solidFill>
                <a:srgbClr val="000000"/>
              </a:solidFill>
            </a:endParaRPr>
          </a:p>
          <a:p>
            <a:pPr algn="ctr"/>
            <a:r>
              <a:rPr lang="en-AU" sz="3600" dirty="0"/>
              <a:t>Best practice resource separation systems </a:t>
            </a:r>
            <a:endParaRPr lang="en-AU" sz="3600" dirty="0" smtClean="0"/>
          </a:p>
          <a:p>
            <a:pPr algn="ctr"/>
            <a:r>
              <a:rPr lang="en-AU" sz="3600" dirty="0" smtClean="0"/>
              <a:t>and </a:t>
            </a:r>
            <a:r>
              <a:rPr lang="en-AU" sz="3600" dirty="0"/>
              <a:t>learning</a:t>
            </a:r>
            <a:r>
              <a:rPr lang="en-AU" sz="3600" dirty="0" smtClean="0"/>
              <a:t>.</a:t>
            </a:r>
            <a:endParaRPr lang="en-AU" sz="3600" dirty="0"/>
          </a:p>
        </p:txBody>
      </p:sp>
      <p:pic>
        <p:nvPicPr>
          <p:cNvPr id="3075" name="Picture 3" descr="S:\Wipe Out Waste\Partnerships and Contracts\Sust Comms\2015 sustain comms awards\2015 award certificates\2015 certificate photos\roxby downs area school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5" r="30562"/>
          <a:stretch/>
        </p:blipFill>
        <p:spPr bwMode="auto">
          <a:xfrm>
            <a:off x="681138" y="4600457"/>
            <a:ext cx="1874638" cy="218754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S:\Wipe Out Waste\Partnerships and Contracts\Sust Comms\2015 sustain comms awards\2015 award certificates\2015 certificate photos\roxby downs area school 1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51" r="13155" b="12527"/>
          <a:stretch/>
        </p:blipFill>
        <p:spPr bwMode="auto">
          <a:xfrm>
            <a:off x="193101" y="2404225"/>
            <a:ext cx="2866731" cy="217690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S:\Wipe Out Waste\Partnerships and Contracts\Sust Comms\2015 sustain comms awards\2015 award certificates\2015 certificate photos\roxby downs area school 2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753" r="15525" b="6237"/>
          <a:stretch/>
        </p:blipFill>
        <p:spPr bwMode="auto">
          <a:xfrm>
            <a:off x="6156176" y="4293096"/>
            <a:ext cx="2405992" cy="222074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S:\Wipe Out Waste\Partnerships and Contracts\Sust Comms\2015 sustain comms awards\2015 award certificates\2015 certificate photos\roxby downs area school 4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8" t="8484"/>
          <a:stretch/>
        </p:blipFill>
        <p:spPr bwMode="auto">
          <a:xfrm>
            <a:off x="6012160" y="2492896"/>
            <a:ext cx="2790394" cy="17724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\\boss\Storage\Wipe Out Waste\Images\Bin Systems\Roxby Downs Area school classroom recycling depot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2524617"/>
            <a:ext cx="2280400" cy="38465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942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3196" y="3526579"/>
            <a:ext cx="3466112" cy="2599584"/>
          </a:xfrm>
        </p:spPr>
      </p:pic>
      <p:pic>
        <p:nvPicPr>
          <p:cNvPr id="4" name="Picture 2" descr="S:\Wipe Out Waste\Resources\Website\Website Design work - Somersault\Background Folder\Background Folder\Background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39"/>
          <a:stretch/>
        </p:blipFill>
        <p:spPr bwMode="auto">
          <a:xfrm>
            <a:off x="-1" y="-7575"/>
            <a:ext cx="9144001" cy="6941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S:\Wipe Out Waste\Partnerships and Contracts\Sust Comms\2014 sustain comms awards\2014 powerpoint graphics\banner template transparent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86" y="116632"/>
            <a:ext cx="9169094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-2886" y="260648"/>
            <a:ext cx="916909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4800" b="1" dirty="0"/>
              <a:t>Roxby Downs Council - </a:t>
            </a:r>
            <a:r>
              <a:rPr lang="en-AU" sz="4800" b="1" dirty="0" smtClean="0"/>
              <a:t>Anni Walsh</a:t>
            </a:r>
            <a:endParaRPr lang="en-AU" sz="4800" b="1" dirty="0">
              <a:ln>
                <a:solidFill>
                  <a:schemeClr val="tx1"/>
                </a:solidFill>
              </a:ln>
              <a:solidFill>
                <a:srgbClr val="000000"/>
              </a:solidFill>
            </a:endParaRPr>
          </a:p>
          <a:p>
            <a:pPr algn="ctr"/>
            <a:r>
              <a:rPr lang="en-AU" sz="3600" dirty="0" smtClean="0"/>
              <a:t>      Supporting </a:t>
            </a:r>
            <a:r>
              <a:rPr lang="en-AU" sz="3600" dirty="0"/>
              <a:t>school and early years </a:t>
            </a:r>
            <a:endParaRPr lang="en-AU" sz="3600" dirty="0" smtClean="0"/>
          </a:p>
          <a:p>
            <a:pPr algn="ctr"/>
            <a:r>
              <a:rPr lang="en-AU" sz="3600" dirty="0" smtClean="0"/>
              <a:t>        waste </a:t>
            </a:r>
            <a:r>
              <a:rPr lang="en-AU" sz="3600" dirty="0"/>
              <a:t>education</a:t>
            </a:r>
            <a:r>
              <a:rPr lang="en-AU" sz="3600" dirty="0" smtClean="0"/>
              <a:t>.</a:t>
            </a:r>
            <a:endParaRPr lang="en-AU" sz="3600" dirty="0"/>
          </a:p>
        </p:txBody>
      </p:sp>
      <p:pic>
        <p:nvPicPr>
          <p:cNvPr id="8194" name="Picture 2" descr="S:\Wipe Out Waste\Partnerships and Contracts\Sust Comms\2015 sustain comms awards\2015 award certificates\2015 certificate photos\Roxby Monitor pic for Ann Report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87" t="11507" r="5292" b="3410"/>
          <a:stretch/>
        </p:blipFill>
        <p:spPr bwMode="auto">
          <a:xfrm>
            <a:off x="2166430" y="2420888"/>
            <a:ext cx="5717938" cy="39649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74175" y="1033512"/>
            <a:ext cx="1317505" cy="57078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56577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3196" y="3526579"/>
            <a:ext cx="3466112" cy="2599584"/>
          </a:xfrm>
        </p:spPr>
      </p:pic>
      <p:pic>
        <p:nvPicPr>
          <p:cNvPr id="4" name="Picture 2" descr="S:\Wipe Out Waste\Resources\Website\Website Design work - Somersault\Background Folder\Background Folder\Background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39"/>
          <a:stretch/>
        </p:blipFill>
        <p:spPr bwMode="auto">
          <a:xfrm>
            <a:off x="-1" y="-7575"/>
            <a:ext cx="9144001" cy="6941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S:\Wipe Out Waste\Partnerships and Contracts\Sust Comms\2014 sustain comms awards\2014 powerpoint graphics\banner template transparent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86" y="116632"/>
            <a:ext cx="9169094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-2886" y="260648"/>
            <a:ext cx="9169094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3900" b="1" dirty="0" smtClean="0"/>
              <a:t>EESSA-</a:t>
            </a:r>
            <a:r>
              <a:rPr lang="en-AU" sz="800" b="1" dirty="0" smtClean="0"/>
              <a:t>  </a:t>
            </a:r>
            <a:r>
              <a:rPr lang="en-AU" sz="3900" b="1" dirty="0" smtClean="0"/>
              <a:t>Early</a:t>
            </a:r>
            <a:r>
              <a:rPr lang="en-AU" sz="2200" b="1" dirty="0" smtClean="0"/>
              <a:t> </a:t>
            </a:r>
            <a:r>
              <a:rPr lang="en-AU" sz="3900" b="1" dirty="0" smtClean="0"/>
              <a:t>Education</a:t>
            </a:r>
            <a:r>
              <a:rPr lang="en-AU" sz="2200" b="1" dirty="0" smtClean="0"/>
              <a:t> </a:t>
            </a:r>
            <a:r>
              <a:rPr lang="en-AU" sz="3900" b="1" dirty="0" smtClean="0"/>
              <a:t>for</a:t>
            </a:r>
            <a:r>
              <a:rPr lang="en-AU" sz="2200" b="1" dirty="0" smtClean="0"/>
              <a:t> </a:t>
            </a:r>
            <a:r>
              <a:rPr lang="en-AU" sz="3900" b="1" dirty="0" smtClean="0"/>
              <a:t>Sustainability</a:t>
            </a:r>
            <a:r>
              <a:rPr lang="en-AU" sz="2200" b="1" dirty="0" smtClean="0"/>
              <a:t> </a:t>
            </a:r>
            <a:r>
              <a:rPr lang="en-AU" sz="3900" b="1" dirty="0" smtClean="0"/>
              <a:t>SA </a:t>
            </a:r>
            <a:r>
              <a:rPr lang="en-AU" sz="3600" dirty="0" smtClean="0"/>
              <a:t>Supporting school and early </a:t>
            </a:r>
            <a:r>
              <a:rPr lang="en-AU" sz="3600" dirty="0"/>
              <a:t>years </a:t>
            </a:r>
            <a:endParaRPr lang="en-AU" sz="3600" dirty="0" smtClean="0"/>
          </a:p>
          <a:p>
            <a:pPr algn="ctr"/>
            <a:r>
              <a:rPr lang="en-AU" sz="3600" dirty="0" smtClean="0"/>
              <a:t>waste </a:t>
            </a:r>
            <a:r>
              <a:rPr lang="en-AU" sz="3600" dirty="0"/>
              <a:t>education</a:t>
            </a:r>
            <a:r>
              <a:rPr lang="en-AU" sz="3600" dirty="0" smtClean="0"/>
              <a:t>.</a:t>
            </a:r>
            <a:endParaRPr lang="en-AU" sz="3600" dirty="0"/>
          </a:p>
        </p:txBody>
      </p:sp>
      <p:pic>
        <p:nvPicPr>
          <p:cNvPr id="9218" name="Picture 2" descr="S:\Wipe Out Waste\Images\folders to be sorted\2015\Photo1675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718" r="6499" b="7451"/>
          <a:stretch/>
        </p:blipFill>
        <p:spPr bwMode="auto">
          <a:xfrm>
            <a:off x="107505" y="2429411"/>
            <a:ext cx="3024336" cy="24189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S:\Wipe Out Waste\Images\folders to be sorted\2015\Photo2193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702" t="38884" b="22232"/>
          <a:stretch/>
        </p:blipFill>
        <p:spPr bwMode="auto">
          <a:xfrm>
            <a:off x="2254105" y="4904978"/>
            <a:ext cx="4306128" cy="142221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S:\Wipe Out Waste\Images\folders to be sorted\2015\Photo2197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841" r="18638"/>
          <a:stretch/>
        </p:blipFill>
        <p:spPr bwMode="auto">
          <a:xfrm rot="5400000">
            <a:off x="6011465" y="2081336"/>
            <a:ext cx="2534847" cy="30408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S:\Wipe Out Waste\Images\folders to be sorted\2015\Photo1830.jpg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852" t="37408" r="63735" b="38892"/>
          <a:stretch/>
        </p:blipFill>
        <p:spPr bwMode="auto">
          <a:xfrm>
            <a:off x="3147030" y="2661379"/>
            <a:ext cx="2520279" cy="16342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4822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4" name="Picture 2" descr="S:\Wipe Out Waste\Resources\Website\Website Design work - Somersault\Background Folder\Background Folder\Background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39"/>
          <a:stretch/>
        </p:blipFill>
        <p:spPr bwMode="auto">
          <a:xfrm>
            <a:off x="-1" y="-7575"/>
            <a:ext cx="9144001" cy="6941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S:\Wipe Out Waste\Partnerships and Contracts\Sust Comms\2014 sustain comms awards\2014 powerpoint graphics\banner template transparent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86" y="116633"/>
            <a:ext cx="9169094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-61432" y="556229"/>
            <a:ext cx="9180513" cy="2108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200"/>
              </a:lnSpc>
            </a:pPr>
            <a:r>
              <a:rPr lang="en-AU" sz="4800" b="1" dirty="0"/>
              <a:t>NRM Education </a:t>
            </a:r>
            <a:endParaRPr lang="en-AU" sz="4800" b="1" dirty="0" smtClean="0"/>
          </a:p>
          <a:p>
            <a:pPr algn="ctr">
              <a:lnSpc>
                <a:spcPts val="2200"/>
              </a:lnSpc>
            </a:pPr>
            <a:r>
              <a:rPr lang="en-AU" sz="4800" b="1" dirty="0"/>
              <a:t/>
            </a:r>
            <a:br>
              <a:rPr lang="en-AU" sz="4800" b="1" dirty="0"/>
            </a:br>
            <a:r>
              <a:rPr lang="en-AU" sz="3800" b="1" dirty="0" smtClean="0"/>
              <a:t>Matt, Amy, </a:t>
            </a:r>
            <a:r>
              <a:rPr lang="en-US" sz="3800" b="1" dirty="0" smtClean="0"/>
              <a:t>Harry, Chris</a:t>
            </a:r>
            <a:r>
              <a:rPr lang="en-AU" sz="3800" b="1" dirty="0" smtClean="0"/>
              <a:t>,</a:t>
            </a:r>
            <a:r>
              <a:rPr lang="en-US" sz="3800" b="1" dirty="0" smtClean="0"/>
              <a:t> Sam</a:t>
            </a:r>
          </a:p>
          <a:p>
            <a:pPr algn="ctr"/>
            <a:endParaRPr lang="en-AU" sz="400" dirty="0" smtClean="0"/>
          </a:p>
          <a:p>
            <a:pPr algn="ctr"/>
            <a:r>
              <a:rPr lang="en-AU" sz="3600" dirty="0" smtClean="0"/>
              <a:t>Supporting </a:t>
            </a:r>
            <a:r>
              <a:rPr lang="en-AU" sz="3600" dirty="0"/>
              <a:t>school and early years  </a:t>
            </a:r>
            <a:r>
              <a:rPr lang="en-AU" sz="3600" dirty="0" smtClean="0"/>
              <a:t>                waste education.</a:t>
            </a:r>
            <a:endParaRPr lang="en-AU" sz="3600" dirty="0"/>
          </a:p>
        </p:txBody>
      </p:sp>
      <p:pic>
        <p:nvPicPr>
          <p:cNvPr id="9" name="Picture 6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350"/>
          <a:stretch/>
        </p:blipFill>
        <p:spPr bwMode="auto">
          <a:xfrm>
            <a:off x="7308304" y="4032486"/>
            <a:ext cx="1831256" cy="20628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9730" y="3374595"/>
            <a:ext cx="1962589" cy="20704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 descr="S:\Wipe Out Waste\Partnerships and Contracts\Sust Comms\2015 sustain comms awards\2015 award certificates\2015 certificate photos\harry beauchamp 1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2904"/>
          <a:stretch/>
        </p:blipFill>
        <p:spPr bwMode="auto">
          <a:xfrm>
            <a:off x="3563888" y="2664804"/>
            <a:ext cx="2004893" cy="26364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0" name="Picture 2" descr="\\boss\Storage\NRM Education\Images &amp; Photos\Photographs\one pager photos\matt at stradbroke PD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502" t="8469" r="63833" b="25783"/>
          <a:stretch/>
        </p:blipFill>
        <p:spPr bwMode="auto">
          <a:xfrm>
            <a:off x="144704" y="3862231"/>
            <a:ext cx="1690992" cy="233465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1150" t="13033" r="73084" b="53967"/>
          <a:stretch/>
        </p:blipFill>
        <p:spPr bwMode="auto">
          <a:xfrm>
            <a:off x="1663877" y="3284983"/>
            <a:ext cx="1900011" cy="21175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28317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3196" y="3526579"/>
            <a:ext cx="3466112" cy="2599584"/>
          </a:xfrm>
        </p:spPr>
      </p:pic>
      <p:pic>
        <p:nvPicPr>
          <p:cNvPr id="4" name="Picture 2" descr="S:\Wipe Out Waste\Resources\Website\Website Design work - Somersault\Background Folder\Background Folder\Background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39"/>
          <a:stretch/>
        </p:blipFill>
        <p:spPr bwMode="auto">
          <a:xfrm>
            <a:off x="0" y="0"/>
            <a:ext cx="9144001" cy="6941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S:\Wipe Out Waste\Partnerships and Contracts\Sust Comms\2014 sustain comms awards\2014 powerpoint graphics\banner template transparent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86" y="116632"/>
            <a:ext cx="9169094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-2886" y="260648"/>
            <a:ext cx="916909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800" b="1" dirty="0"/>
              <a:t>Sue </a:t>
            </a:r>
            <a:r>
              <a:rPr lang="en-US" sz="4800" b="1" dirty="0" smtClean="0"/>
              <a:t>Coad</a:t>
            </a:r>
            <a:endParaRPr lang="en-AU" sz="4800" b="1" dirty="0">
              <a:ln>
                <a:solidFill>
                  <a:schemeClr val="tx1"/>
                </a:solidFill>
              </a:ln>
              <a:solidFill>
                <a:srgbClr val="000000"/>
              </a:solidFill>
            </a:endParaRPr>
          </a:p>
          <a:p>
            <a:pPr algn="ctr"/>
            <a:r>
              <a:rPr lang="en-AU" sz="3600" dirty="0"/>
              <a:t>Outstanding contribution to school </a:t>
            </a:r>
            <a:endParaRPr lang="en-AU" sz="3600" dirty="0" smtClean="0"/>
          </a:p>
          <a:p>
            <a:pPr algn="ctr"/>
            <a:r>
              <a:rPr lang="en-AU" sz="3600" dirty="0" smtClean="0"/>
              <a:t>and community education.</a:t>
            </a:r>
            <a:endParaRPr lang="en-AU" sz="3600" dirty="0"/>
          </a:p>
        </p:txBody>
      </p:sp>
      <p:pic>
        <p:nvPicPr>
          <p:cNvPr id="11266" name="Picture 2" descr="S:\Wipe Out Waste\Partnerships and Contracts\Sust Comms\2015 sustain comms awards\2015 award certificates\2015 certificate photos\Sue coad 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72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2445931"/>
            <a:ext cx="2376264" cy="353390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S:\Wipe Out Waste\Partnerships and Contracts\Sust Comms\2015 sustain comms awards\2015 award certificates\2015 certificate photos\sue coad and cox- cropped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1361" y="3042951"/>
            <a:ext cx="2469421" cy="23842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9" name="Picture 5" descr="S:\Wipe Out Waste\Partnerships and Contracts\Sust Comms\2015 sustain comms awards\2015 award certificates\2015 certificate photos\Sue coad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44824" y="2780928"/>
            <a:ext cx="2448272" cy="26421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62" t="21954" r="11185" b="14179"/>
          <a:stretch/>
        </p:blipFill>
        <p:spPr bwMode="auto">
          <a:xfrm>
            <a:off x="92784" y="3307461"/>
            <a:ext cx="3549476" cy="19937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49860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3196" y="3526579"/>
            <a:ext cx="3466112" cy="2599584"/>
          </a:xfrm>
        </p:spPr>
      </p:pic>
      <p:pic>
        <p:nvPicPr>
          <p:cNvPr id="4" name="Picture 2" descr="S:\Wipe Out Waste\Resources\Website\Website Design work - Somersault\Background Folder\Background Folder\Background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39"/>
          <a:stretch/>
        </p:blipFill>
        <p:spPr bwMode="auto">
          <a:xfrm>
            <a:off x="-1" y="-7575"/>
            <a:ext cx="9144001" cy="6941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S:\Wipe Out Waste\Partnerships and Contracts\Sust Comms\2014 sustain comms awards\2014 powerpoint graphics\banner template transparent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86" y="116632"/>
            <a:ext cx="9169094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-2886" y="332656"/>
            <a:ext cx="9169094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</a:pPr>
            <a:r>
              <a:rPr lang="en-US" sz="4800" b="1" dirty="0"/>
              <a:t>Encounter Lutheran </a:t>
            </a:r>
            <a:r>
              <a:rPr lang="en-US" sz="4800" b="1" dirty="0" smtClean="0"/>
              <a:t>College </a:t>
            </a:r>
            <a:r>
              <a:rPr lang="en-US" sz="4800" dirty="0" smtClean="0"/>
              <a:t>Showcase Presentation</a:t>
            </a:r>
            <a:endParaRPr lang="en-AU" sz="4800" dirty="0">
              <a:ln>
                <a:solidFill>
                  <a:schemeClr val="tx1"/>
                </a:solidFill>
              </a:ln>
              <a:solidFill>
                <a:srgbClr val="00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89" t="7949" r="42145" b="16317"/>
          <a:stretch/>
        </p:blipFill>
        <p:spPr bwMode="auto">
          <a:xfrm>
            <a:off x="2339752" y="1916832"/>
            <a:ext cx="4722927" cy="44644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68451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3196" y="3526579"/>
            <a:ext cx="3466112" cy="2599584"/>
          </a:xfrm>
        </p:spPr>
      </p:pic>
      <p:pic>
        <p:nvPicPr>
          <p:cNvPr id="4" name="Picture 2" descr="S:\Wipe Out Waste\Resources\Website\Website Design work - Somersault\Background Folder\Background Folder\Background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39"/>
          <a:stretch/>
        </p:blipFill>
        <p:spPr bwMode="auto">
          <a:xfrm>
            <a:off x="-1" y="-7575"/>
            <a:ext cx="9144001" cy="6941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S:\Wipe Out Waste\Partnerships and Contracts\Sust Comms\2014 sustain comms awards\2014 powerpoint graphics\banner template transparent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86" y="116632"/>
            <a:ext cx="9169094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-2886" y="260648"/>
            <a:ext cx="916909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800" b="1" dirty="0"/>
              <a:t>Sue </a:t>
            </a:r>
            <a:r>
              <a:rPr lang="en-US" sz="4800" b="1" dirty="0" smtClean="0"/>
              <a:t>Cox</a:t>
            </a:r>
            <a:endParaRPr lang="en-AU" sz="4800" b="1" dirty="0">
              <a:ln>
                <a:solidFill>
                  <a:schemeClr val="tx1"/>
                </a:solidFill>
              </a:ln>
              <a:solidFill>
                <a:srgbClr val="000000"/>
              </a:solidFill>
            </a:endParaRPr>
          </a:p>
          <a:p>
            <a:pPr algn="ctr"/>
            <a:r>
              <a:rPr lang="en-AU" sz="3600" dirty="0"/>
              <a:t>Outstanding contribution to school </a:t>
            </a:r>
            <a:endParaRPr lang="en-AU" sz="3600" dirty="0" smtClean="0"/>
          </a:p>
          <a:p>
            <a:pPr algn="ctr"/>
            <a:r>
              <a:rPr lang="en-AU" sz="3600" dirty="0" smtClean="0"/>
              <a:t>and </a:t>
            </a:r>
            <a:r>
              <a:rPr lang="en-AU" sz="3600" dirty="0"/>
              <a:t>community education</a:t>
            </a:r>
            <a:r>
              <a:rPr lang="en-AU" sz="3600" dirty="0" smtClean="0"/>
              <a:t>.</a:t>
            </a:r>
            <a:endParaRPr lang="en-AU" sz="3600" dirty="0"/>
          </a:p>
        </p:txBody>
      </p:sp>
      <p:pic>
        <p:nvPicPr>
          <p:cNvPr id="10243" name="Picture 3" descr="S:\Wipe Out Waste\Partnerships and Contracts\Sust Comms\2015 sustain comms awards\2015 award certificates\2015 certificate photos\Sue Cox HFT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121" y="2560907"/>
            <a:ext cx="2133639" cy="41565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S:\Wipe Out Waste\Partnerships and Contracts\Sust Comms\2015 sustain comms awards\2015 award certificates\2015 certificate photos\Jo and Sue Cox- for caption!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832"/>
          <a:stretch/>
        </p:blipFill>
        <p:spPr bwMode="auto">
          <a:xfrm>
            <a:off x="7020272" y="2564903"/>
            <a:ext cx="1654387" cy="40324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S:\Wipe Out Waste\Partnerships and Contracts\Sust Comms\2015 sustain comms awards\2015 award certificates\2015 certificate photos\sue coad and cox- cropped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2636912"/>
            <a:ext cx="3384376" cy="32853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4757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3196" y="3526579"/>
            <a:ext cx="3466112" cy="2599584"/>
          </a:xfrm>
        </p:spPr>
      </p:pic>
      <p:pic>
        <p:nvPicPr>
          <p:cNvPr id="4" name="Picture 2" descr="S:\Wipe Out Waste\Resources\Website\Website Design work - Somersault\Background Folder\Background Folder\Background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39"/>
          <a:stretch/>
        </p:blipFill>
        <p:spPr bwMode="auto">
          <a:xfrm>
            <a:off x="-1" y="-7575"/>
            <a:ext cx="9144001" cy="6941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S:\Wipe Out Waste\Partnerships and Contracts\Sust Comms\2014 sustain comms awards\2014 powerpoint graphics\banner template transparent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86" y="116632"/>
            <a:ext cx="9169094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-2886" y="260648"/>
            <a:ext cx="916909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800" b="1" dirty="0"/>
              <a:t>Bright Spark </a:t>
            </a:r>
            <a:r>
              <a:rPr lang="en-US" sz="4800" b="1" dirty="0" smtClean="0"/>
              <a:t>Entertainment</a:t>
            </a:r>
            <a:endParaRPr lang="en-AU" sz="4800" b="1" dirty="0">
              <a:ln>
                <a:solidFill>
                  <a:schemeClr val="tx1"/>
                </a:solidFill>
              </a:ln>
              <a:solidFill>
                <a:srgbClr val="000000"/>
              </a:solidFill>
            </a:endParaRPr>
          </a:p>
          <a:p>
            <a:pPr algn="ctr"/>
            <a:r>
              <a:rPr lang="en-AU" sz="3600" dirty="0"/>
              <a:t>Outstanding contribution to school </a:t>
            </a:r>
            <a:endParaRPr lang="en-AU" sz="3600" dirty="0" smtClean="0"/>
          </a:p>
          <a:p>
            <a:pPr algn="ctr"/>
            <a:r>
              <a:rPr lang="en-AU" sz="3600" dirty="0" smtClean="0"/>
              <a:t>and </a:t>
            </a:r>
            <a:r>
              <a:rPr lang="en-AU" sz="3600" dirty="0"/>
              <a:t>community education</a:t>
            </a:r>
            <a:r>
              <a:rPr lang="en-AU" sz="3600" dirty="0" smtClean="0"/>
              <a:t>.</a:t>
            </a:r>
            <a:endParaRPr lang="en-AU" sz="3600" dirty="0"/>
          </a:p>
        </p:txBody>
      </p:sp>
      <p:pic>
        <p:nvPicPr>
          <p:cNvPr id="12290" name="Picture 2" descr="S:\Wipe Out Waste\Partnerships and Contracts\Sust Comms\2015 sustain comms awards\2015 award certificates\2015 certificate photos\Dude 4A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8681" y="2348880"/>
            <a:ext cx="3146636" cy="38193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S:\Wipe Out Waste\Partnerships and Contracts\Sust Comms\2015 sustain comms awards\2015 award certificates\2015 certificate photos\Wally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654035"/>
            <a:ext cx="1432471" cy="32090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S:\Wipe Out Waste\Partnerships and Contracts\Sust Comms\2015 sustain comms awards\2015 award certificates\2015 certificate photos\Wizard 2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2962401"/>
            <a:ext cx="1999765" cy="25922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9221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3196" y="3526579"/>
            <a:ext cx="3466112" cy="2599584"/>
          </a:xfrm>
        </p:spPr>
      </p:pic>
      <p:pic>
        <p:nvPicPr>
          <p:cNvPr id="4" name="Picture 2" descr="S:\Wipe Out Waste\Resources\Website\Website Design work - Somersault\Background Folder\Background Folder\Background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39"/>
          <a:stretch/>
        </p:blipFill>
        <p:spPr bwMode="auto">
          <a:xfrm>
            <a:off x="-1" y="-7575"/>
            <a:ext cx="9144001" cy="6941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S:\Wipe Out Waste\Partnerships and Contracts\Sust Comms\2014 sustain comms awards\2014 powerpoint graphics\banner template transparent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86" y="116632"/>
            <a:ext cx="9169094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-2886" y="260648"/>
            <a:ext cx="916909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800" b="1" dirty="0"/>
              <a:t>Simone Cunningham (ZWSA) </a:t>
            </a:r>
            <a:endParaRPr lang="en-AU" sz="4800" b="1" dirty="0">
              <a:ln>
                <a:solidFill>
                  <a:schemeClr val="tx1"/>
                </a:solidFill>
              </a:ln>
              <a:solidFill>
                <a:srgbClr val="000000"/>
              </a:solidFill>
            </a:endParaRPr>
          </a:p>
          <a:p>
            <a:pPr algn="ctr"/>
            <a:r>
              <a:rPr lang="en-AU" sz="3600" dirty="0"/>
              <a:t>Outstanding contribution to school </a:t>
            </a:r>
            <a:endParaRPr lang="en-AU" sz="3600" dirty="0" smtClean="0"/>
          </a:p>
          <a:p>
            <a:pPr algn="ctr"/>
            <a:r>
              <a:rPr lang="en-AU" sz="3600" dirty="0" smtClean="0"/>
              <a:t>and </a:t>
            </a:r>
            <a:r>
              <a:rPr lang="en-AU" sz="3600" dirty="0"/>
              <a:t>community education</a:t>
            </a:r>
            <a:r>
              <a:rPr lang="en-AU" sz="3600" dirty="0" smtClean="0"/>
              <a:t>.</a:t>
            </a:r>
            <a:endParaRPr lang="en-AU" sz="3600" dirty="0"/>
          </a:p>
        </p:txBody>
      </p:sp>
      <p:pic>
        <p:nvPicPr>
          <p:cNvPr id="9218" name="Picture 2" descr="S:\Wipe Out Waste\Partnerships and Contracts\Sust Comms\2015 sustain comms awards\2015 award certificates\2015 certificate photos\2013 Aug 21 Loxton News WOW  Simone and students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44" r="2038"/>
          <a:stretch/>
        </p:blipFill>
        <p:spPr bwMode="auto">
          <a:xfrm>
            <a:off x="107504" y="2436043"/>
            <a:ext cx="3750582" cy="26003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S:\Wipe Out Waste\Partnerships and Contracts\Sust Comms\2015 sustain comms awards\2015 award certificates\2015 certificate photos\simone wally pic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63" t="4355" r="7165" b="6243"/>
          <a:stretch/>
        </p:blipFill>
        <p:spPr bwMode="auto">
          <a:xfrm>
            <a:off x="2555776" y="5013176"/>
            <a:ext cx="3744416" cy="173847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S:\Wipe Out Waste\Communications\Media\2013\2013 RR July 24 launch simone with portside students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2423101"/>
            <a:ext cx="3960440" cy="26299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66447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3196" y="3526579"/>
            <a:ext cx="3466112" cy="2599584"/>
          </a:xfrm>
        </p:spPr>
      </p:pic>
      <p:pic>
        <p:nvPicPr>
          <p:cNvPr id="4" name="Picture 2" descr="S:\Wipe Out Waste\Resources\Website\Website Design work - Somersault\Background Folder\Background Folder\Background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39"/>
          <a:stretch/>
        </p:blipFill>
        <p:spPr bwMode="auto">
          <a:xfrm>
            <a:off x="-1" y="-7575"/>
            <a:ext cx="9144001" cy="6941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S:\Wipe Out Waste\Partnerships and Contracts\Sust Comms\2014 sustain comms awards\2014 powerpoint graphics\banner template transparent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86" y="116632"/>
            <a:ext cx="9169094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-2886" y="260648"/>
            <a:ext cx="916909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800" b="1" dirty="0"/>
              <a:t>Encounter Lutheran </a:t>
            </a:r>
            <a:r>
              <a:rPr lang="en-US" sz="4800" b="1" dirty="0" smtClean="0"/>
              <a:t>College</a:t>
            </a:r>
            <a:endParaRPr lang="en-AU" sz="4800" b="1" dirty="0">
              <a:ln>
                <a:solidFill>
                  <a:schemeClr val="tx1"/>
                </a:solidFill>
              </a:ln>
              <a:solidFill>
                <a:srgbClr val="000000"/>
              </a:solidFill>
            </a:endParaRPr>
          </a:p>
          <a:p>
            <a:pPr algn="ctr"/>
            <a:r>
              <a:rPr lang="en-AU" sz="3600" dirty="0"/>
              <a:t>Greatest reduction in materials to </a:t>
            </a:r>
            <a:r>
              <a:rPr lang="en-AU" sz="3600" dirty="0" smtClean="0"/>
              <a:t>landfill (85%) </a:t>
            </a:r>
            <a:r>
              <a:rPr lang="en-AU" sz="3600" dirty="0"/>
              <a:t>for an R-12 site</a:t>
            </a:r>
            <a:r>
              <a:rPr lang="en-AU" sz="3600" dirty="0" smtClean="0"/>
              <a:t>.</a:t>
            </a:r>
            <a:endParaRPr lang="en-AU" sz="3600" dirty="0"/>
          </a:p>
        </p:txBody>
      </p:sp>
      <p:pic>
        <p:nvPicPr>
          <p:cNvPr id="5123" name="Picture 3" descr="S:\Wipe Out Waste\Partnerships and Contracts\Sust Comms\2015 sustain comms awards\2015 award certificates\2015 certificate photos\encounter lutheran 1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3412"/>
          <a:stretch/>
        </p:blipFill>
        <p:spPr bwMode="auto">
          <a:xfrm>
            <a:off x="328491" y="4485884"/>
            <a:ext cx="4253170" cy="223772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S:\Wipe Out Waste\Partnerships and Contracts\Sust Comms\2015 sustain comms awards\2015 award certificates\2015 certificate photos\encounter lutheran 2.pn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20529"/>
          <a:stretch/>
        </p:blipFill>
        <p:spPr bwMode="auto">
          <a:xfrm>
            <a:off x="582506" y="2351310"/>
            <a:ext cx="3269413" cy="21049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058" t="11025" r="38663" b="35242"/>
          <a:stretch/>
        </p:blipFill>
        <p:spPr bwMode="auto">
          <a:xfrm>
            <a:off x="4746909" y="2276872"/>
            <a:ext cx="3813732" cy="243778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503290"/>
            <a:ext cx="3392905" cy="1485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20793"/>
          <a:stretch/>
        </p:blipFill>
        <p:spPr bwMode="auto">
          <a:xfrm>
            <a:off x="5477950" y="4653136"/>
            <a:ext cx="3240360" cy="19363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80086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3196" y="3526579"/>
            <a:ext cx="3466112" cy="2599584"/>
          </a:xfrm>
        </p:spPr>
      </p:pic>
      <p:pic>
        <p:nvPicPr>
          <p:cNvPr id="4" name="Picture 2" descr="S:\Wipe Out Waste\Resources\Website\Website Design work - Somersault\Background Folder\Background Folder\Background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39"/>
          <a:stretch/>
        </p:blipFill>
        <p:spPr bwMode="auto">
          <a:xfrm>
            <a:off x="-1" y="-7575"/>
            <a:ext cx="9144001" cy="6941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S:\Wipe Out Waste\Partnerships and Contracts\Sust Comms\2014 sustain comms awards\2014 powerpoint graphics\banner template transparent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86" y="116632"/>
            <a:ext cx="9169094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-2886" y="260648"/>
            <a:ext cx="916909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800" b="1" dirty="0"/>
              <a:t>Highbury Primary </a:t>
            </a:r>
            <a:r>
              <a:rPr lang="en-US" sz="4800" b="1" dirty="0" smtClean="0"/>
              <a:t>School</a:t>
            </a:r>
            <a:endParaRPr lang="en-AU" sz="4800" b="1" dirty="0">
              <a:ln>
                <a:solidFill>
                  <a:schemeClr val="tx1"/>
                </a:solidFill>
              </a:ln>
              <a:solidFill>
                <a:srgbClr val="000000"/>
              </a:solidFill>
            </a:endParaRPr>
          </a:p>
          <a:p>
            <a:pPr algn="ctr"/>
            <a:r>
              <a:rPr lang="en-AU" sz="3600" dirty="0"/>
              <a:t>Greatest </a:t>
            </a:r>
            <a:r>
              <a:rPr lang="en-AU" sz="3600" dirty="0" smtClean="0"/>
              <a:t>sustained reduction </a:t>
            </a:r>
            <a:r>
              <a:rPr lang="en-AU" sz="3600" dirty="0"/>
              <a:t>in materials to landfill </a:t>
            </a:r>
            <a:r>
              <a:rPr lang="en-AU" sz="3600" dirty="0" smtClean="0"/>
              <a:t>(80%) for </a:t>
            </a:r>
            <a:r>
              <a:rPr lang="en-AU" sz="3600" dirty="0"/>
              <a:t>a Primary School site</a:t>
            </a:r>
            <a:r>
              <a:rPr lang="en-AU" sz="3600" dirty="0" smtClean="0"/>
              <a:t>.</a:t>
            </a:r>
            <a:endParaRPr lang="en-AU" sz="3600" dirty="0"/>
          </a:p>
        </p:txBody>
      </p:sp>
      <p:pic>
        <p:nvPicPr>
          <p:cNvPr id="4098" name="Picture 2" descr="S:\Wipe Out Waste\Partnerships and Contracts\Sust Comms\2015 sustain comms awards\2015 award certificates\2015 certificate photos\highbury primary 2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344" r="7088"/>
          <a:stretch/>
        </p:blipFill>
        <p:spPr bwMode="auto">
          <a:xfrm>
            <a:off x="5227513" y="4417111"/>
            <a:ext cx="2900761" cy="231724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S:\Wipe Out Waste\Partnerships and Contracts\Sust Comms\2015 sustain comms awards\2015 award certificates\2015 certificate photos\highbury primary 1.pn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2950" r="5280"/>
          <a:stretch/>
        </p:blipFill>
        <p:spPr bwMode="auto">
          <a:xfrm>
            <a:off x="1679330" y="2348880"/>
            <a:ext cx="2676645" cy="22503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656" t="15057" r="39641" b="35004"/>
          <a:stretch/>
        </p:blipFill>
        <p:spPr bwMode="auto">
          <a:xfrm>
            <a:off x="5031930" y="2408757"/>
            <a:ext cx="3096344" cy="194655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1930" y="2420888"/>
            <a:ext cx="3673475" cy="1619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640" t="18393" r="39884" b="39584"/>
          <a:stretch/>
        </p:blipFill>
        <p:spPr bwMode="auto">
          <a:xfrm>
            <a:off x="899592" y="4728202"/>
            <a:ext cx="3725967" cy="19803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47" t="18036" r="51588" b="35257"/>
          <a:stretch/>
        </p:blipFill>
        <p:spPr bwMode="auto">
          <a:xfrm>
            <a:off x="9144000" y="2374487"/>
            <a:ext cx="2670987" cy="212970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54464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3196" y="3526579"/>
            <a:ext cx="3466112" cy="2599584"/>
          </a:xfrm>
        </p:spPr>
      </p:pic>
      <p:pic>
        <p:nvPicPr>
          <p:cNvPr id="4" name="Picture 2" descr="S:\Wipe Out Waste\Resources\Website\Website Design work - Somersault\Background Folder\Background Folder\Background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39"/>
          <a:stretch/>
        </p:blipFill>
        <p:spPr bwMode="auto">
          <a:xfrm>
            <a:off x="-1" y="-7575"/>
            <a:ext cx="9144001" cy="6941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S:\Wipe Out Waste\Partnerships and Contracts\Sust Comms\2014 sustain comms awards\2014 powerpoint graphics\banner template transparent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548" y="98490"/>
            <a:ext cx="9169094" cy="189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-2886" y="260648"/>
            <a:ext cx="916909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800" b="1" dirty="0"/>
              <a:t>Highbury Primary </a:t>
            </a:r>
            <a:r>
              <a:rPr lang="en-US" sz="4800" b="1" dirty="0" smtClean="0"/>
              <a:t>School</a:t>
            </a:r>
            <a:endParaRPr lang="en-AU" sz="4800" b="1" dirty="0">
              <a:ln>
                <a:solidFill>
                  <a:schemeClr val="tx1"/>
                </a:solidFill>
              </a:ln>
              <a:solidFill>
                <a:srgbClr val="000000"/>
              </a:solidFill>
            </a:endParaRPr>
          </a:p>
        </p:txBody>
      </p:sp>
      <p:pic>
        <p:nvPicPr>
          <p:cNvPr id="4099" name="Picture 3" descr="S:\Wipe Out Waste\Partnerships and Contracts\Sust Comms\2015 sustain comms awards\2015 award certificates\2015 certificate photos\highbury primary 1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280"/>
          <a:stretch/>
        </p:blipFill>
        <p:spPr bwMode="auto">
          <a:xfrm>
            <a:off x="1280431" y="2204863"/>
            <a:ext cx="6027873" cy="33049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1930" y="2420888"/>
            <a:ext cx="3673475" cy="1619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47" t="18036" r="51588" b="35257"/>
          <a:stretch/>
        </p:blipFill>
        <p:spPr bwMode="auto">
          <a:xfrm>
            <a:off x="9144000" y="2374487"/>
            <a:ext cx="2670987" cy="212970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-137373" y="980728"/>
            <a:ext cx="941874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4400" dirty="0"/>
              <a:t>Showcase Presentation</a:t>
            </a:r>
          </a:p>
        </p:txBody>
      </p:sp>
    </p:spTree>
    <p:extLst>
      <p:ext uri="{BB962C8B-B14F-4D97-AF65-F5344CB8AC3E}">
        <p14:creationId xmlns:p14="http://schemas.microsoft.com/office/powerpoint/2010/main" val="549383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3196" y="3526579"/>
            <a:ext cx="3466112" cy="2599584"/>
          </a:xfrm>
        </p:spPr>
      </p:pic>
      <p:pic>
        <p:nvPicPr>
          <p:cNvPr id="4" name="Picture 2" descr="S:\Wipe Out Waste\Resources\Website\Website Design work - Somersault\Background Folder\Background Folder\Background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39"/>
          <a:stretch/>
        </p:blipFill>
        <p:spPr bwMode="auto">
          <a:xfrm>
            <a:off x="-1" y="-7575"/>
            <a:ext cx="9144001" cy="6941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S:\Wipe Out Waste\Partnerships and Contracts\Sust Comms\2014 sustain comms awards\2014 powerpoint graphics\banner template transparent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86" y="116632"/>
            <a:ext cx="9169094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-2886" y="260648"/>
            <a:ext cx="916909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800" b="1" dirty="0"/>
              <a:t>Christ the King </a:t>
            </a:r>
            <a:r>
              <a:rPr lang="en-US" sz="4800" b="1" dirty="0" smtClean="0"/>
              <a:t>School</a:t>
            </a:r>
            <a:endParaRPr lang="en-AU" sz="4800" b="1" dirty="0">
              <a:ln>
                <a:solidFill>
                  <a:schemeClr val="tx1"/>
                </a:solidFill>
              </a:ln>
              <a:solidFill>
                <a:srgbClr val="000000"/>
              </a:solidFill>
            </a:endParaRPr>
          </a:p>
          <a:p>
            <a:pPr algn="ctr"/>
            <a:r>
              <a:rPr lang="en-AU" sz="3600" dirty="0"/>
              <a:t>Greatest reduction in materials to landfill </a:t>
            </a:r>
            <a:r>
              <a:rPr lang="en-AU" sz="3600" dirty="0" smtClean="0"/>
              <a:t>(70%) for </a:t>
            </a:r>
            <a:r>
              <a:rPr lang="en-AU" sz="3600" dirty="0"/>
              <a:t>a Primary School site</a:t>
            </a:r>
            <a:r>
              <a:rPr lang="en-AU" sz="3600" dirty="0" smtClean="0"/>
              <a:t>.</a:t>
            </a:r>
            <a:endParaRPr lang="en-AU" sz="3600" dirty="0"/>
          </a:p>
        </p:txBody>
      </p:sp>
      <p:pic>
        <p:nvPicPr>
          <p:cNvPr id="1026" name="Picture 2" descr="S:\Wipe Out Waste\Images\folders to be sorted\2015\Photo2322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25" t="4412" r="6710" b="36029"/>
          <a:stretch/>
        </p:blipFill>
        <p:spPr bwMode="auto">
          <a:xfrm>
            <a:off x="4426650" y="2546721"/>
            <a:ext cx="4609846" cy="22837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S:\Wipe Out Waste\Images\folders to be sorted\2015\Photo2326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1942" t="63740" r="9673" b="-2013"/>
          <a:stretch/>
        </p:blipFill>
        <p:spPr bwMode="auto">
          <a:xfrm rot="16200000">
            <a:off x="2275200" y="2369610"/>
            <a:ext cx="1326750" cy="134165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S:\Wipe Out Waste\Images\folders to be sorted\2015\Photo2325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54" t="2574" r="4912" b="18750"/>
          <a:stretch/>
        </p:blipFill>
        <p:spPr bwMode="auto">
          <a:xfrm rot="16200000">
            <a:off x="-381576" y="3067645"/>
            <a:ext cx="3461819" cy="22688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jhendrikx\AppData\Local\Microsoft\Windows\Temporary Internet Files\Content.Outlook\DVK9GWBC\Christ the king food recycling results.PNG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57" b="15812"/>
          <a:stretch/>
        </p:blipFill>
        <p:spPr bwMode="auto">
          <a:xfrm>
            <a:off x="1835696" y="3933056"/>
            <a:ext cx="2691702" cy="22322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2797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2796</TotalTime>
  <Words>359</Words>
  <Application>Microsoft Office PowerPoint</Application>
  <PresentationFormat>On-screen Show (4:3)</PresentationFormat>
  <Paragraphs>88</Paragraphs>
  <Slides>20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Cally Malone</dc:creator>
  <cp:lastModifiedBy>Jo Hendrikx</cp:lastModifiedBy>
  <cp:revision>219</cp:revision>
  <cp:lastPrinted>2015-11-05T07:36:00Z</cp:lastPrinted>
  <dcterms:created xsi:type="dcterms:W3CDTF">2014-09-25T00:45:39Z</dcterms:created>
  <dcterms:modified xsi:type="dcterms:W3CDTF">2015-11-09T07:05:40Z</dcterms:modified>
</cp:coreProperties>
</file>