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76" r:id="rId2"/>
    <p:sldId id="313" r:id="rId3"/>
    <p:sldId id="309" r:id="rId4"/>
    <p:sldId id="301" r:id="rId5"/>
    <p:sldId id="321" r:id="rId6"/>
    <p:sldId id="300" r:id="rId7"/>
    <p:sldId id="327" r:id="rId8"/>
    <p:sldId id="314" r:id="rId9"/>
    <p:sldId id="315" r:id="rId10"/>
    <p:sldId id="322" r:id="rId11"/>
    <p:sldId id="320" r:id="rId12"/>
  </p:sldIdLst>
  <p:sldSz cx="9144000" cy="6858000" type="screen4x3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29" autoAdjust="0"/>
    <p:restoredTop sz="93829" autoAdjust="0"/>
  </p:normalViewPr>
  <p:slideViewPr>
    <p:cSldViewPr>
      <p:cViewPr varScale="1">
        <p:scale>
          <a:sx n="110" d="100"/>
          <a:sy n="110" d="100"/>
        </p:scale>
        <p:origin x="-167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B9EAA4-B8FA-4D3E-AFCA-21447B960633}" type="datetimeFigureOut">
              <a:rPr lang="en-AU" smtClean="0"/>
              <a:t>14/11/2016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FC2251-4E6D-4B54-8685-5B2D3D03382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153254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049FCA-D23F-4CF6-A7AD-BC3B03E6B950}" type="datetimeFigureOut">
              <a:rPr lang="en-AU" smtClean="0"/>
              <a:t>14/11/2016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C37A26-59D8-4542-91C9-32278E61BE2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854557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BD815-A7F5-4EBC-97D5-4607DF1D3566}" type="datetimeFigureOut">
              <a:rPr lang="en-AU" smtClean="0"/>
              <a:t>14/11/2016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6576F-C046-451C-9535-11B3BD82515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321303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BD815-A7F5-4EBC-97D5-4607DF1D3566}" type="datetimeFigureOut">
              <a:rPr lang="en-AU" smtClean="0"/>
              <a:t>14/11/2016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6576F-C046-451C-9535-11B3BD82515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734522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BD815-A7F5-4EBC-97D5-4607DF1D3566}" type="datetimeFigureOut">
              <a:rPr lang="en-AU" smtClean="0"/>
              <a:t>14/11/2016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6576F-C046-451C-9535-11B3BD82515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159496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BD815-A7F5-4EBC-97D5-4607DF1D3566}" type="datetimeFigureOut">
              <a:rPr lang="en-AU" smtClean="0"/>
              <a:t>14/11/2016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6576F-C046-451C-9535-11B3BD82515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043906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BD815-A7F5-4EBC-97D5-4607DF1D3566}" type="datetimeFigureOut">
              <a:rPr lang="en-AU" smtClean="0"/>
              <a:t>14/11/2016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6576F-C046-451C-9535-11B3BD82515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141552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BD815-A7F5-4EBC-97D5-4607DF1D3566}" type="datetimeFigureOut">
              <a:rPr lang="en-AU" smtClean="0"/>
              <a:t>14/11/2016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6576F-C046-451C-9535-11B3BD82515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797400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BD815-A7F5-4EBC-97D5-4607DF1D3566}" type="datetimeFigureOut">
              <a:rPr lang="en-AU" smtClean="0"/>
              <a:t>14/11/2016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6576F-C046-451C-9535-11B3BD82515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495029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BD815-A7F5-4EBC-97D5-4607DF1D3566}" type="datetimeFigureOut">
              <a:rPr lang="en-AU" smtClean="0"/>
              <a:t>14/11/2016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6576F-C046-451C-9535-11B3BD82515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943934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BD815-A7F5-4EBC-97D5-4607DF1D3566}" type="datetimeFigureOut">
              <a:rPr lang="en-AU" smtClean="0"/>
              <a:t>14/11/2016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6576F-C046-451C-9535-11B3BD82515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897560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BD815-A7F5-4EBC-97D5-4607DF1D3566}" type="datetimeFigureOut">
              <a:rPr lang="en-AU" smtClean="0"/>
              <a:t>14/11/2016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6576F-C046-451C-9535-11B3BD82515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24559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BD815-A7F5-4EBC-97D5-4607DF1D3566}" type="datetimeFigureOut">
              <a:rPr lang="en-AU" smtClean="0"/>
              <a:t>14/11/2016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6576F-C046-451C-9535-11B3BD82515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71181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8BD815-A7F5-4EBC-97D5-4607DF1D3566}" type="datetimeFigureOut">
              <a:rPr lang="en-AU" smtClean="0"/>
              <a:t>14/11/2016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26576F-C046-451C-9535-11B3BD82515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063818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13" Type="http://schemas.openxmlformats.org/officeDocument/2006/relationships/image" Target="../media/image9.png"/><Relationship Id="rId3" Type="http://schemas.openxmlformats.org/officeDocument/2006/relationships/image" Target="../media/image2.png"/><Relationship Id="rId7" Type="http://schemas.microsoft.com/office/2007/relationships/hdphoto" Target="../media/hdphoto1.wdp"/><Relationship Id="rId12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11" Type="http://schemas.microsoft.com/office/2007/relationships/hdphoto" Target="../media/hdphoto3.wdp"/><Relationship Id="rId5" Type="http://schemas.openxmlformats.org/officeDocument/2006/relationships/image" Target="../media/image4.png"/><Relationship Id="rId10" Type="http://schemas.openxmlformats.org/officeDocument/2006/relationships/image" Target="../media/image7.jpeg"/><Relationship Id="rId4" Type="http://schemas.openxmlformats.org/officeDocument/2006/relationships/image" Target="../media/image3.png"/><Relationship Id="rId9" Type="http://schemas.microsoft.com/office/2007/relationships/hdphoto" Target="../media/hdphoto2.wdp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11.png"/><Relationship Id="rId7" Type="http://schemas.microsoft.com/office/2007/relationships/hdphoto" Target="../media/hdphoto16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microsoft.com/office/2007/relationships/hdphoto" Target="../media/hdphoto15.wdp"/><Relationship Id="rId4" Type="http://schemas.openxmlformats.org/officeDocument/2006/relationships/image" Target="../media/image35.png"/><Relationship Id="rId9" Type="http://schemas.microsoft.com/office/2007/relationships/hdphoto" Target="../media/hdphoto17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40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emf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4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5.wdp"/><Relationship Id="rId5" Type="http://schemas.openxmlformats.org/officeDocument/2006/relationships/image" Target="../media/image13.jpe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.jpeg"/><Relationship Id="rId7" Type="http://schemas.openxmlformats.org/officeDocument/2006/relationships/image" Target="../media/image16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6.wdp"/><Relationship Id="rId5" Type="http://schemas.openxmlformats.org/officeDocument/2006/relationships/image" Target="../media/image15.png"/><Relationship Id="rId10" Type="http://schemas.openxmlformats.org/officeDocument/2006/relationships/image" Target="../media/image19.png"/><Relationship Id="rId4" Type="http://schemas.openxmlformats.org/officeDocument/2006/relationships/image" Target="../media/image11.png"/><Relationship Id="rId9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openxmlformats.org/officeDocument/2006/relationships/image" Target="../media/image1.jpeg"/><Relationship Id="rId7" Type="http://schemas.openxmlformats.org/officeDocument/2006/relationships/image" Target="../media/image23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7.wdp"/><Relationship Id="rId5" Type="http://schemas.openxmlformats.org/officeDocument/2006/relationships/image" Target="../media/image2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3" Type="http://schemas.openxmlformats.org/officeDocument/2006/relationships/image" Target="../media/image1.jpeg"/><Relationship Id="rId7" Type="http://schemas.openxmlformats.org/officeDocument/2006/relationships/image" Target="../media/image25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9.wdp"/><Relationship Id="rId11" Type="http://schemas.microsoft.com/office/2007/relationships/hdphoto" Target="../media/hdphoto11.wdp"/><Relationship Id="rId5" Type="http://schemas.openxmlformats.org/officeDocument/2006/relationships/image" Target="../media/image24.png"/><Relationship Id="rId10" Type="http://schemas.openxmlformats.org/officeDocument/2006/relationships/image" Target="../media/image27.png"/><Relationship Id="rId4" Type="http://schemas.openxmlformats.org/officeDocument/2006/relationships/image" Target="../media/image11.png"/><Relationship Id="rId9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3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2.wdp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11.png"/><Relationship Id="rId7" Type="http://schemas.openxmlformats.org/officeDocument/2006/relationships/image" Target="../media/image3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microsoft.com/office/2007/relationships/hdphoto" Target="../media/hdphoto13.wdp"/><Relationship Id="rId4" Type="http://schemas.openxmlformats.org/officeDocument/2006/relationships/image" Target="../media/image31.png"/><Relationship Id="rId9" Type="http://schemas.microsoft.com/office/2007/relationships/hdphoto" Target="../media/hdphoto14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</p:nvPr>
        </p:nvGraphicFramePr>
        <p:xfrm>
          <a:off x="3046706" y="1600205"/>
          <a:ext cx="3050588" cy="452595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050588"/>
              </a:tblGrid>
              <a:tr h="174715"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 dirty="0">
                          <a:effectLst/>
                        </a:rPr>
                        <a:t>Sue Coad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8320" marB="0" anchor="b"/>
                </a:tc>
              </a:tr>
              <a:tr h="174715"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 dirty="0">
                          <a:effectLst/>
                        </a:rPr>
                        <a:t>Sue Cox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8320" marB="0" anchor="b"/>
                </a:tc>
              </a:tr>
              <a:tr h="174715"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 dirty="0">
                          <a:effectLst/>
                        </a:rPr>
                        <a:t>Graeme Denton, Bright Spark Entertainment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8320" marB="0" anchor="b"/>
                </a:tc>
              </a:tr>
              <a:tr h="174715">
                <a:tc>
                  <a:txBody>
                    <a:bodyPr/>
                    <a:lstStyle/>
                    <a:p>
                      <a:pPr algn="l" fontAlgn="b"/>
                      <a:r>
                        <a:rPr lang="it-IT" sz="1000" u="none" strike="noStrike">
                          <a:effectLst/>
                        </a:rPr>
                        <a:t>Simone Cunningham, Zero Waste SA</a:t>
                      </a: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8320" marB="0" anchor="b"/>
                </a:tc>
              </a:tr>
              <a:tr h="174715">
                <a:tc>
                  <a:txBody>
                    <a:bodyPr/>
                    <a:lstStyle/>
                    <a:p>
                      <a:pPr algn="l" fontAlgn="b"/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8320" marB="0" anchor="b"/>
                </a:tc>
              </a:tr>
              <a:tr h="174715"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 dirty="0">
                          <a:effectLst/>
                        </a:rPr>
                        <a:t>Encounter Lutheran College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8320" marB="0" anchor="b"/>
                </a:tc>
              </a:tr>
              <a:tr h="174715"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 dirty="0">
                          <a:effectLst/>
                        </a:rPr>
                        <a:t>Highbury Primary School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8320" marB="0" anchor="b"/>
                </a:tc>
              </a:tr>
              <a:tr h="174715"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 dirty="0">
                          <a:effectLst/>
                        </a:rPr>
                        <a:t>Christ the King School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8320" marB="0" anchor="b"/>
                </a:tc>
              </a:tr>
              <a:tr h="174715">
                <a:tc>
                  <a:txBody>
                    <a:bodyPr/>
                    <a:lstStyle/>
                    <a:p>
                      <a:pPr algn="l" fontAlgn="t"/>
                      <a:r>
                        <a:rPr lang="en-AU" sz="1000" u="none" strike="noStrike" dirty="0">
                          <a:effectLst/>
                        </a:rPr>
                        <a:t>Banksia Park Kindergarten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8320" marB="0"/>
                </a:tc>
              </a:tr>
              <a:tr h="174715">
                <a:tc>
                  <a:txBody>
                    <a:bodyPr/>
                    <a:lstStyle/>
                    <a:p>
                      <a:pPr algn="l" fontAlgn="t"/>
                      <a:r>
                        <a:rPr lang="en-AU" sz="1000" u="none" strike="noStrike" dirty="0">
                          <a:effectLst/>
                        </a:rPr>
                        <a:t>Banksia Park Kindergarten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8320" marB="0"/>
                </a:tc>
              </a:tr>
              <a:tr h="174715">
                <a:tc>
                  <a:txBody>
                    <a:bodyPr/>
                    <a:lstStyle/>
                    <a:p>
                      <a:pPr algn="l" fontAlgn="t"/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8320" marB="0"/>
                </a:tc>
              </a:tr>
              <a:tr h="174715"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 dirty="0">
                          <a:effectLst/>
                        </a:rPr>
                        <a:t>St Anthony's Catholic Primary School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8320" marB="0" anchor="b"/>
                </a:tc>
              </a:tr>
              <a:tr h="174715"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 dirty="0">
                          <a:effectLst/>
                        </a:rPr>
                        <a:t>St Joseph's School Murray Bridge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8320" marB="0" anchor="b"/>
                </a:tc>
              </a:tr>
              <a:tr h="174715"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 dirty="0">
                          <a:effectLst/>
                        </a:rPr>
                        <a:t>Immaculate Heart Of Mary School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8320" marB="0" anchor="b"/>
                </a:tc>
              </a:tr>
              <a:tr h="174715"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 dirty="0">
                          <a:effectLst/>
                        </a:rPr>
                        <a:t>Roxby Downs Area School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8320" marB="0" anchor="b"/>
                </a:tc>
              </a:tr>
              <a:tr h="174715"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 dirty="0">
                          <a:effectLst/>
                        </a:rPr>
                        <a:t>Roxby Downs Council, Anni Walsh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8320" marB="0" anchor="b"/>
                </a:tc>
              </a:tr>
              <a:tr h="174715"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 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8320" marB="0" anchor="b"/>
                </a:tc>
              </a:tr>
              <a:tr h="174715"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Early Education for Sustainability SA  (Kaarin to accept)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8320" marB="0" anchor="b"/>
                </a:tc>
              </a:tr>
              <a:tr h="174715"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NRM Education, Harry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8320" marB="0" anchor="b"/>
                </a:tc>
              </a:tr>
              <a:tr h="174715"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NRM Education, Chris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8320" marB="0" anchor="b"/>
                </a:tc>
              </a:tr>
              <a:tr h="174715"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NRM Education, Sam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8320" marB="0" anchor="b"/>
                </a:tc>
              </a:tr>
              <a:tr h="174715"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NRM Education, Amy, Matt 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8320" marB="0" anchor="b"/>
                </a:tc>
              </a:tr>
              <a:tr h="166396">
                <a:tc>
                  <a:txBody>
                    <a:bodyPr/>
                    <a:lstStyle/>
                    <a:p>
                      <a:pPr algn="l" fontAlgn="b"/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8320" marB="0" anchor="b"/>
                </a:tc>
              </a:tr>
              <a:tr h="174715"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Paul  Howieson, Golden Grove High School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8320" marB="0" anchor="b"/>
                </a:tc>
              </a:tr>
              <a:tr h="166396">
                <a:tc>
                  <a:txBody>
                    <a:bodyPr/>
                    <a:lstStyle/>
                    <a:p>
                      <a:pPr algn="l" fontAlgn="b"/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8320" marB="0" anchor="b"/>
                </a:tc>
              </a:tr>
              <a:tr h="174715"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 dirty="0">
                          <a:effectLst/>
                        </a:rPr>
                        <a:t>Glenunga International High School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8320" marB="0" anchor="b"/>
                </a:tc>
              </a:tr>
            </a:tbl>
          </a:graphicData>
        </a:graphic>
      </p:graphicFrame>
      <p:pic>
        <p:nvPicPr>
          <p:cNvPr id="4" name="Picture 2" descr="S:\Wipe Out Waste\Resources\Website\Website Design work - Somersault\Background Folder\Background Folder\Background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39"/>
          <a:stretch/>
        </p:blipFill>
        <p:spPr bwMode="auto">
          <a:xfrm>
            <a:off x="-1" y="-7575"/>
            <a:ext cx="9144001" cy="6941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S:\Wipe Out Waste\Partnerships and Contracts\Sust Comms\2014 sustain comms awards\2014 powerpoint graphics\wipe out waste awards banner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620688"/>
            <a:ext cx="9144001" cy="1364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1943707" y="-7575"/>
            <a:ext cx="52565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2000" b="1" dirty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A program of </a:t>
            </a:r>
            <a:r>
              <a:rPr lang="en-AU" sz="20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the Office of Green Industries SA</a:t>
            </a:r>
            <a:endParaRPr lang="en-AU" sz="2000" b="1" dirty="0">
              <a:ln w="11430"/>
              <a:solidFill>
                <a:schemeClr val="bg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r>
              <a:rPr lang="en-AU" sz="2000" b="1" dirty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delivered by KESAB </a:t>
            </a:r>
            <a:r>
              <a:rPr lang="en-AU" sz="2000" b="1" i="1" dirty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environmental solutions</a:t>
            </a:r>
            <a:r>
              <a:rPr lang="en-AU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 </a:t>
            </a: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5785" y="44624"/>
            <a:ext cx="6858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</p:pic>
      <p:pic>
        <p:nvPicPr>
          <p:cNvPr id="22" name="Picture 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47509" y="46212"/>
            <a:ext cx="990600" cy="622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</p:pic>
      <p:pic>
        <p:nvPicPr>
          <p:cNvPr id="4098" name="Picture 2" descr="S:\Wipe Out Waste\Communications\Media\2013\2013 Aug 21 Loxton News WOW  group shot with Helen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2019" y="5263769"/>
            <a:ext cx="2448272" cy="16315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899592" y="2059731"/>
            <a:ext cx="4896544" cy="4924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200" b="1" baseline="10000" dirty="0">
                <a:solidFill>
                  <a:schemeClr val="bg1"/>
                </a:solidFill>
              </a:rPr>
              <a:t>▼ </a:t>
            </a:r>
            <a:r>
              <a:rPr lang="en-AU" sz="2200" b="1" baseline="10000" dirty="0" smtClean="0">
                <a:solidFill>
                  <a:schemeClr val="bg1"/>
                </a:solidFill>
              </a:rPr>
              <a:t> </a:t>
            </a:r>
            <a:r>
              <a:rPr lang="en-AU" sz="2200" b="1" dirty="0" smtClean="0">
                <a:solidFill>
                  <a:schemeClr val="bg1"/>
                </a:solidFill>
              </a:rPr>
              <a:t>Maddi Hegarty, Ali Roush </a:t>
            </a:r>
            <a:endParaRPr lang="en-US" sz="2200" b="1" dirty="0" smtClean="0">
              <a:solidFill>
                <a:schemeClr val="bg1"/>
              </a:solidFill>
            </a:endParaRPr>
          </a:p>
          <a:p>
            <a:endParaRPr lang="en-AU" sz="1400" b="1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  <a:p>
            <a:r>
              <a:rPr lang="en-AU" sz="2200" b="1" baseline="10000" dirty="0">
                <a:solidFill>
                  <a:schemeClr val="bg1"/>
                </a:solidFill>
              </a:rPr>
              <a:t>▼  </a:t>
            </a:r>
            <a:r>
              <a:rPr lang="en-US" sz="2200" b="1" dirty="0" err="1" smtClean="0">
                <a:solidFill>
                  <a:schemeClr val="bg1"/>
                </a:solidFill>
              </a:rPr>
              <a:t>Glenunga</a:t>
            </a:r>
            <a:r>
              <a:rPr lang="en-US" sz="2200" b="1" dirty="0" smtClean="0">
                <a:solidFill>
                  <a:schemeClr val="bg1"/>
                </a:solidFill>
              </a:rPr>
              <a:t> International High School</a:t>
            </a:r>
            <a:r>
              <a:rPr lang="en-AU" sz="2200" b="1" dirty="0">
                <a:solidFill>
                  <a:schemeClr val="bg1"/>
                </a:solidFill>
              </a:rPr>
              <a:t> </a:t>
            </a:r>
            <a:endParaRPr lang="en-AU" sz="2200" b="1" dirty="0" smtClean="0">
              <a:solidFill>
                <a:schemeClr val="bg1"/>
              </a:solidFill>
            </a:endParaRPr>
          </a:p>
          <a:p>
            <a:endParaRPr lang="en-AU" sz="1400" b="1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  <a:p>
            <a:r>
              <a:rPr lang="en-AU" sz="2200" b="1" baseline="10000" dirty="0">
                <a:solidFill>
                  <a:schemeClr val="bg1"/>
                </a:solidFill>
              </a:rPr>
              <a:t>▼  </a:t>
            </a:r>
            <a:r>
              <a:rPr lang="en-US" sz="2200" b="1" dirty="0" smtClean="0">
                <a:solidFill>
                  <a:schemeClr val="bg1"/>
                </a:solidFill>
              </a:rPr>
              <a:t>St Raphael’s School</a:t>
            </a:r>
          </a:p>
          <a:p>
            <a:endParaRPr lang="en-US" sz="1400" b="1" dirty="0" smtClean="0">
              <a:solidFill>
                <a:schemeClr val="bg1"/>
              </a:solidFill>
            </a:endParaRPr>
          </a:p>
          <a:p>
            <a:r>
              <a:rPr lang="en-AU" sz="2200" b="1" baseline="10000" dirty="0" smtClean="0">
                <a:solidFill>
                  <a:schemeClr val="bg1"/>
                </a:solidFill>
              </a:rPr>
              <a:t>▼  </a:t>
            </a:r>
            <a:r>
              <a:rPr lang="en-AU" sz="2200" b="1" dirty="0" smtClean="0">
                <a:solidFill>
                  <a:schemeClr val="bg1"/>
                </a:solidFill>
              </a:rPr>
              <a:t>Waite </a:t>
            </a:r>
            <a:r>
              <a:rPr lang="en-AU" sz="2200" b="1" dirty="0">
                <a:solidFill>
                  <a:schemeClr val="bg1"/>
                </a:solidFill>
              </a:rPr>
              <a:t>Campus </a:t>
            </a:r>
            <a:r>
              <a:rPr lang="en-AU" sz="2200" b="1" dirty="0" smtClean="0">
                <a:solidFill>
                  <a:schemeClr val="bg1"/>
                </a:solidFill>
              </a:rPr>
              <a:t>Children’s Centre</a:t>
            </a:r>
          </a:p>
          <a:p>
            <a:endParaRPr lang="en-US" sz="800" b="1" dirty="0" smtClean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en-AU" sz="2200" b="1" baseline="10000" dirty="0" smtClean="0">
                <a:solidFill>
                  <a:schemeClr val="bg1"/>
                </a:solidFill>
              </a:rPr>
              <a:t>▼  </a:t>
            </a:r>
            <a:r>
              <a:rPr lang="en-AU" sz="2200" b="1" dirty="0">
                <a:solidFill>
                  <a:schemeClr val="bg1"/>
                </a:solidFill>
              </a:rPr>
              <a:t>Antonio Catholic School</a:t>
            </a:r>
            <a:r>
              <a:rPr lang="en-AU" sz="2200" b="1" baseline="10000" dirty="0">
                <a:solidFill>
                  <a:schemeClr val="bg1"/>
                </a:solidFill>
              </a:rPr>
              <a:t> </a:t>
            </a:r>
            <a:endParaRPr lang="en-AU" sz="2200" b="1" baseline="10000" dirty="0" smtClean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en-US" sz="2200" b="1" dirty="0" smtClean="0">
                <a:solidFill>
                  <a:schemeClr val="bg1"/>
                </a:solidFill>
              </a:rPr>
              <a:t>    Highbury Primary School</a:t>
            </a:r>
            <a:r>
              <a:rPr lang="en-AU" sz="2200" b="1" baseline="10000" dirty="0" smtClean="0">
                <a:solidFill>
                  <a:schemeClr val="bg1"/>
                </a:solidFill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AU" sz="2200" b="1" dirty="0" smtClean="0">
                <a:solidFill>
                  <a:schemeClr val="bg1"/>
                </a:solidFill>
              </a:rPr>
              <a:t>    Barmera Primary School</a:t>
            </a:r>
            <a:r>
              <a:rPr lang="en-AU" sz="2200" b="1" baseline="10000" dirty="0" smtClean="0">
                <a:solidFill>
                  <a:schemeClr val="bg1"/>
                </a:solidFill>
              </a:rPr>
              <a:t> </a:t>
            </a:r>
          </a:p>
          <a:p>
            <a:r>
              <a:rPr lang="en-AU" sz="2200" b="1" baseline="10000" dirty="0">
                <a:solidFill>
                  <a:schemeClr val="bg1"/>
                </a:solidFill>
              </a:rPr>
              <a:t> </a:t>
            </a:r>
            <a:r>
              <a:rPr lang="en-AU" sz="2200" b="1" baseline="10000" dirty="0" smtClean="0">
                <a:solidFill>
                  <a:schemeClr val="bg1"/>
                </a:solidFill>
              </a:rPr>
              <a:t>     </a:t>
            </a:r>
            <a:r>
              <a:rPr lang="en-AU" sz="2000" b="1" dirty="0" smtClean="0">
                <a:solidFill>
                  <a:schemeClr val="bg1"/>
                </a:solidFill>
              </a:rPr>
              <a:t/>
            </a:r>
            <a:br>
              <a:rPr lang="en-AU" sz="2000" b="1" dirty="0" smtClean="0">
                <a:solidFill>
                  <a:schemeClr val="bg1"/>
                </a:solidFill>
              </a:rPr>
            </a:br>
            <a:endParaRPr lang="en-AU" sz="500" b="1" dirty="0">
              <a:solidFill>
                <a:schemeClr val="bg1"/>
              </a:solidFill>
            </a:endParaRPr>
          </a:p>
          <a:p>
            <a:r>
              <a:rPr lang="en-AU" sz="2000" b="1" dirty="0" smtClean="0">
                <a:solidFill>
                  <a:schemeClr val="bg1"/>
                </a:solidFill>
              </a:rPr>
              <a:t/>
            </a:r>
            <a:br>
              <a:rPr lang="en-AU" sz="2000" b="1" dirty="0" smtClean="0">
                <a:solidFill>
                  <a:schemeClr val="bg1"/>
                </a:solidFill>
              </a:rPr>
            </a:br>
            <a:endParaRPr lang="en-AU" sz="500" b="1" dirty="0" smtClean="0">
              <a:solidFill>
                <a:schemeClr val="bg1"/>
              </a:solidFill>
            </a:endParaRPr>
          </a:p>
          <a:p>
            <a:r>
              <a:rPr lang="en-US" sz="2000" b="1" dirty="0" smtClean="0">
                <a:solidFill>
                  <a:schemeClr val="bg1"/>
                </a:solidFill>
              </a:rPr>
              <a:t/>
            </a:r>
            <a:br>
              <a:rPr lang="en-US" sz="2000" b="1" dirty="0" smtClean="0">
                <a:solidFill>
                  <a:schemeClr val="bg1"/>
                </a:solidFill>
              </a:rPr>
            </a:br>
            <a:endParaRPr lang="en-US" sz="500" b="1" dirty="0" smtClean="0">
              <a:solidFill>
                <a:schemeClr val="bg1"/>
              </a:solidFill>
            </a:endParaRPr>
          </a:p>
        </p:txBody>
      </p:sp>
      <p:pic>
        <p:nvPicPr>
          <p:cNvPr id="4099" name="Picture 3" descr="S:\Wipe Out Waste\Communications\Media\2013\2013 RR July 24 launch simone with portside students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7120" y="3659061"/>
            <a:ext cx="2256008" cy="14981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S:\Wipe Out Waste\Partnerships and Contracts\Sust Comms\2014 sustain comms awards\2014 powerpoint graphics\2014 SC winners photos\WOW page pics\sml Vaughan with slinky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940382"/>
            <a:ext cx="2516597" cy="17228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 descr="S:\Wipe Out Waste\Images\WOW Graphics\GISA white logo transp bkgnd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247" y="5949280"/>
            <a:ext cx="694345" cy="776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S:\Wipe Out Waste\Images\WOW Graphics\KESAB white logo transp bkgrnd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5877272"/>
            <a:ext cx="876893" cy="876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4716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4" name="Picture 2" descr="S:\Wipe Out Waste\Resources\Website\Website Design work - Somersault\Background Folder\Background Folder\Background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39"/>
          <a:stretch/>
        </p:blipFill>
        <p:spPr bwMode="auto">
          <a:xfrm>
            <a:off x="-1" y="-7575"/>
            <a:ext cx="9144001" cy="6941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S:\Wipe Out Waste\Partnerships and Contracts\Sust Comms\2014 sustain comms awards\2014 powerpoint graphics\banner template transparent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86" y="116632"/>
            <a:ext cx="9169094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-8596" y="188640"/>
            <a:ext cx="91805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b="1" dirty="0" smtClean="0"/>
              <a:t>Antonio Catholic School</a:t>
            </a:r>
          </a:p>
          <a:p>
            <a:pPr algn="ctr"/>
            <a:r>
              <a:rPr lang="en-AU" sz="3600" dirty="0" smtClean="0"/>
              <a:t>Contributing </a:t>
            </a:r>
            <a:r>
              <a:rPr lang="en-AU" sz="3600" dirty="0"/>
              <a:t>the smallest volume of materials per person </a:t>
            </a:r>
            <a:r>
              <a:rPr lang="en-AU" sz="3600" dirty="0" smtClean="0"/>
              <a:t>per day (0.049 Litres) sent </a:t>
            </a:r>
            <a:r>
              <a:rPr lang="en-AU" sz="3600" dirty="0"/>
              <a:t>to landfill</a:t>
            </a:r>
            <a:r>
              <a:rPr lang="en-AU" sz="3600" dirty="0" smtClean="0"/>
              <a:t>.</a:t>
            </a:r>
            <a:endParaRPr lang="en-AU" sz="36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7955" y="5229200"/>
            <a:ext cx="2257836" cy="15272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222" r="30356"/>
          <a:stretch/>
        </p:blipFill>
        <p:spPr bwMode="auto">
          <a:xfrm rot="16200000">
            <a:off x="3675414" y="1938197"/>
            <a:ext cx="2801282" cy="36004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602868"/>
            <a:ext cx="2304253" cy="25343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64846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3196" y="3526579"/>
            <a:ext cx="3466112" cy="2599584"/>
          </a:xfrm>
        </p:spPr>
      </p:pic>
      <p:pic>
        <p:nvPicPr>
          <p:cNvPr id="4" name="Picture 2" descr="S:\Wipe Out Waste\Resources\Website\Website Design work - Somersault\Background Folder\Background Folder\Background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39"/>
          <a:stretch/>
        </p:blipFill>
        <p:spPr bwMode="auto">
          <a:xfrm>
            <a:off x="-1" y="-7575"/>
            <a:ext cx="9144001" cy="6941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S:\Wipe Out Waste\Partnerships and Contracts\Sust Comms\2014 sustain comms awards\2014 powerpoint graphics\banner template transparent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548" y="5537"/>
            <a:ext cx="9169094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13"/>
          <p:cNvSpPr/>
          <p:nvPr/>
        </p:nvSpPr>
        <p:spPr>
          <a:xfrm>
            <a:off x="-12548" y="228847"/>
            <a:ext cx="9146886" cy="11375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AU" sz="4800" b="1" dirty="0" smtClean="0"/>
              <a:t>Star of the Sea School</a:t>
            </a:r>
          </a:p>
          <a:p>
            <a:pPr algn="ctr">
              <a:lnSpc>
                <a:spcPct val="80000"/>
              </a:lnSpc>
            </a:pPr>
            <a:r>
              <a:rPr lang="en-AU" sz="3600" dirty="0" smtClean="0"/>
              <a:t>Showcase Presentation</a:t>
            </a:r>
            <a:endParaRPr lang="en-AU" sz="3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0585" y="1628800"/>
            <a:ext cx="1933743" cy="30243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pic>
        <p:nvPicPr>
          <p:cNvPr id="1027" name="Picture 3" descr="sml Support school teachers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628800"/>
            <a:ext cx="4587079" cy="30243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pic>
        <p:nvPicPr>
          <p:cNvPr id="9" name="Picture 8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752208"/>
            <a:ext cx="4024127" cy="1944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17614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3196" y="3526579"/>
            <a:ext cx="3466112" cy="2599584"/>
          </a:xfrm>
        </p:spPr>
      </p:pic>
      <p:pic>
        <p:nvPicPr>
          <p:cNvPr id="4" name="Picture 2" descr="S:\Wipe Out Waste\Resources\Website\Website Design work - Somersault\Background Folder\Background Folder\Background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39"/>
          <a:stretch/>
        </p:blipFill>
        <p:spPr bwMode="auto">
          <a:xfrm>
            <a:off x="0" y="0"/>
            <a:ext cx="9144001" cy="6941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S:\Wipe Out Waste\Partnerships and Contracts\Sust Comms\2014 sustain comms awards\2014 powerpoint graphics\banner template transparent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560"/>
            <a:ext cx="9169094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-2886" y="188640"/>
            <a:ext cx="916909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4800" b="1" dirty="0" smtClean="0"/>
              <a:t>Maddi </a:t>
            </a:r>
            <a:r>
              <a:rPr lang="en-AU" sz="4800" b="1" dirty="0" err="1" smtClean="0"/>
              <a:t>Hegarty</a:t>
            </a:r>
            <a:endParaRPr lang="en-AU" sz="4800" b="1" dirty="0">
              <a:ln>
                <a:solidFill>
                  <a:schemeClr val="tx1"/>
                </a:solidFill>
              </a:ln>
              <a:solidFill>
                <a:srgbClr val="000000"/>
              </a:solidFill>
            </a:endParaRPr>
          </a:p>
          <a:p>
            <a:pPr algn="ctr"/>
            <a:r>
              <a:rPr lang="en-AU" sz="3600" dirty="0"/>
              <a:t>Outstanding contribution to </a:t>
            </a:r>
            <a:r>
              <a:rPr lang="en-AU" sz="3600" dirty="0" smtClean="0"/>
              <a:t>high school </a:t>
            </a:r>
          </a:p>
          <a:p>
            <a:pPr algn="ctr"/>
            <a:r>
              <a:rPr lang="en-AU" sz="3600" dirty="0" smtClean="0"/>
              <a:t>community education.</a:t>
            </a:r>
            <a:endParaRPr lang="en-AU" sz="3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700" t="16270" r="17156" b="23169"/>
          <a:stretch/>
        </p:blipFill>
        <p:spPr bwMode="auto">
          <a:xfrm>
            <a:off x="2195736" y="2204864"/>
            <a:ext cx="4860540" cy="47112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49860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3196" y="3526579"/>
            <a:ext cx="3466112" cy="2599584"/>
          </a:xfrm>
        </p:spPr>
      </p:pic>
      <p:pic>
        <p:nvPicPr>
          <p:cNvPr id="4" name="Picture 2" descr="S:\Wipe Out Waste\Resources\Website\Website Design work - Somersault\Background Folder\Background Folder\Background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39"/>
          <a:stretch/>
        </p:blipFill>
        <p:spPr bwMode="auto">
          <a:xfrm>
            <a:off x="-1" y="-7575"/>
            <a:ext cx="9144001" cy="6941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S:\Wipe Out Waste\Partnerships and Contracts\Sust Comms\2014 sustain comms awards\2014 powerpoint graphics\banner template transparent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86" y="18695"/>
            <a:ext cx="9169094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9954" y="201327"/>
            <a:ext cx="916909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4800" b="1" dirty="0" smtClean="0"/>
              <a:t>Ali Roush </a:t>
            </a:r>
            <a:endParaRPr lang="en-AU" sz="4800" b="1" dirty="0">
              <a:ln>
                <a:solidFill>
                  <a:schemeClr val="tx1"/>
                </a:solidFill>
              </a:ln>
              <a:solidFill>
                <a:srgbClr val="000000"/>
              </a:solidFill>
            </a:endParaRPr>
          </a:p>
          <a:p>
            <a:pPr algn="ctr"/>
            <a:r>
              <a:rPr lang="en-AU" sz="3600" dirty="0"/>
              <a:t>Outstanding contribution </a:t>
            </a:r>
            <a:r>
              <a:rPr lang="en-AU" sz="3600" dirty="0" smtClean="0"/>
              <a:t>to university</a:t>
            </a:r>
          </a:p>
          <a:p>
            <a:pPr algn="ctr"/>
            <a:r>
              <a:rPr lang="en-AU" sz="3600" dirty="0" smtClean="0"/>
              <a:t>community </a:t>
            </a:r>
            <a:r>
              <a:rPr lang="en-AU" sz="3600" dirty="0"/>
              <a:t>education</a:t>
            </a:r>
            <a:r>
              <a:rPr lang="en-AU" sz="3600" dirty="0" smtClean="0"/>
              <a:t>.</a:t>
            </a:r>
            <a:endParaRPr lang="en-AU" sz="3600" dirty="0"/>
          </a:p>
        </p:txBody>
      </p:sp>
      <p:pic>
        <p:nvPicPr>
          <p:cNvPr id="3074" name="Picture 2" descr="\\boss\Storage\Wipe Out Waste\Images\folders to be sorted\2016\Flinders\FU Speakers 5 April 2016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505" t="20188" r="25781" b="19578"/>
          <a:stretch/>
        </p:blipFill>
        <p:spPr bwMode="auto">
          <a:xfrm>
            <a:off x="1763688" y="2243452"/>
            <a:ext cx="5337198" cy="42513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311" r="15159" b="4039"/>
          <a:stretch/>
        </p:blipFill>
        <p:spPr bwMode="auto">
          <a:xfrm>
            <a:off x="1691680" y="5075858"/>
            <a:ext cx="5400600" cy="13774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94757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3196" y="3526579"/>
            <a:ext cx="3466112" cy="2599584"/>
          </a:xfrm>
        </p:spPr>
      </p:pic>
      <p:pic>
        <p:nvPicPr>
          <p:cNvPr id="4" name="Picture 2" descr="S:\Wipe Out Waste\Resources\Website\Website Design work - Somersault\Background Folder\Background Folder\Background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39"/>
          <a:stretch/>
        </p:blipFill>
        <p:spPr bwMode="auto">
          <a:xfrm>
            <a:off x="-1" y="-7575"/>
            <a:ext cx="9144001" cy="6941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S:\Wipe Out Waste\Partnerships and Contracts\Sust Comms\2014 sustain comms awards\2014 powerpoint graphics\banner template transparent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86" y="116632"/>
            <a:ext cx="9169094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-2886" y="260648"/>
            <a:ext cx="916909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4800" b="1" dirty="0" smtClean="0"/>
              <a:t>Glenunga International High School</a:t>
            </a:r>
            <a:endParaRPr lang="en-AU" sz="4800" b="1" dirty="0">
              <a:ln>
                <a:solidFill>
                  <a:schemeClr val="tx1"/>
                </a:solidFill>
              </a:ln>
              <a:solidFill>
                <a:srgbClr val="000000"/>
              </a:solidFill>
            </a:endParaRPr>
          </a:p>
          <a:p>
            <a:pPr algn="ctr"/>
            <a:r>
              <a:rPr lang="en-AU" sz="3600" dirty="0"/>
              <a:t>Greatest reduction in materials to </a:t>
            </a:r>
            <a:r>
              <a:rPr lang="en-AU" sz="3600" dirty="0" smtClean="0"/>
              <a:t>landfill (38%) </a:t>
            </a:r>
            <a:r>
              <a:rPr lang="en-AU" sz="3600" dirty="0"/>
              <a:t>for </a:t>
            </a:r>
            <a:r>
              <a:rPr lang="en-AU" sz="3600" dirty="0" smtClean="0"/>
              <a:t>a High School site.</a:t>
            </a:r>
            <a:endParaRPr lang="en-AU" sz="3600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247" t="47290" r="54813" b="4551"/>
          <a:stretch/>
        </p:blipFill>
        <p:spPr bwMode="auto">
          <a:xfrm>
            <a:off x="323528" y="2708920"/>
            <a:ext cx="2484557" cy="32140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383492"/>
            <a:ext cx="5184576" cy="386486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8" t="20489" r="85168" b="72195"/>
          <a:stretch/>
        </p:blipFill>
        <p:spPr bwMode="auto">
          <a:xfrm>
            <a:off x="1547664" y="2564905"/>
            <a:ext cx="1440160" cy="8640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9460" y="2708919"/>
            <a:ext cx="648074" cy="2880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402"/>
          <a:stretch/>
        </p:blipFill>
        <p:spPr bwMode="auto">
          <a:xfrm>
            <a:off x="2267744" y="2590215"/>
            <a:ext cx="814029" cy="8651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80086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3196" y="3526579"/>
            <a:ext cx="3466112" cy="2599584"/>
          </a:xfrm>
        </p:spPr>
      </p:pic>
      <p:pic>
        <p:nvPicPr>
          <p:cNvPr id="4" name="Picture 2" descr="S:\Wipe Out Waste\Resources\Website\Website Design work - Somersault\Background Folder\Background Folder\Background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39"/>
          <a:stretch/>
        </p:blipFill>
        <p:spPr bwMode="auto">
          <a:xfrm>
            <a:off x="-1" y="-7575"/>
            <a:ext cx="9144001" cy="6941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1930" y="2420888"/>
            <a:ext cx="3673475" cy="1619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476672"/>
            <a:ext cx="9144000" cy="5138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9383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3196" y="3526579"/>
            <a:ext cx="3466112" cy="2599584"/>
          </a:xfrm>
        </p:spPr>
      </p:pic>
      <p:pic>
        <p:nvPicPr>
          <p:cNvPr id="4" name="Picture 2" descr="S:\Wipe Out Waste\Resources\Website\Website Design work - Somersault\Background Folder\Background Folder\Background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39"/>
          <a:stretch/>
        </p:blipFill>
        <p:spPr bwMode="auto">
          <a:xfrm>
            <a:off x="-1" y="-7575"/>
            <a:ext cx="9144001" cy="6941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S:\Wipe Out Waste\Partnerships and Contracts\Sust Comms\2014 sustain comms awards\2014 powerpoint graphics\banner template transparent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86" y="116632"/>
            <a:ext cx="9169094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-2886" y="260648"/>
            <a:ext cx="916909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b="1" dirty="0" smtClean="0"/>
              <a:t>Highbury Primary School</a:t>
            </a:r>
          </a:p>
          <a:p>
            <a:pPr algn="ctr"/>
            <a:r>
              <a:rPr lang="en-AU" sz="3600" dirty="0" smtClean="0"/>
              <a:t>Greatest </a:t>
            </a:r>
            <a:r>
              <a:rPr lang="en-AU" sz="3600" dirty="0"/>
              <a:t>reduction in materials to landfill </a:t>
            </a:r>
            <a:r>
              <a:rPr lang="en-AU" sz="3600" dirty="0" smtClean="0"/>
              <a:t>(70%) for </a:t>
            </a:r>
            <a:r>
              <a:rPr lang="en-AU" sz="3600" dirty="0"/>
              <a:t>a Primary School site</a:t>
            </a:r>
            <a:r>
              <a:rPr lang="en-AU" sz="3600" dirty="0" smtClean="0"/>
              <a:t>.</a:t>
            </a:r>
            <a:endParaRPr lang="en-AU" sz="36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63293"/>
            <a:ext cx="4422437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017167"/>
            <a:ext cx="3676650" cy="2932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62797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3196" y="3526579"/>
            <a:ext cx="3466112" cy="2599584"/>
          </a:xfrm>
        </p:spPr>
      </p:pic>
      <p:pic>
        <p:nvPicPr>
          <p:cNvPr id="4" name="Picture 2" descr="S:\Wipe Out Waste\Resources\Website\Website Design work - Somersault\Background Folder\Background Folder\Background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39"/>
          <a:stretch/>
        </p:blipFill>
        <p:spPr bwMode="auto">
          <a:xfrm>
            <a:off x="-2886" y="29755"/>
            <a:ext cx="9144001" cy="6941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S:\Wipe Out Waste\Partnerships and Contracts\Sust Comms\2014 sustain comms awards\2014 powerpoint graphics\banner template transparent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86" y="116632"/>
            <a:ext cx="9169094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-2886" y="260648"/>
            <a:ext cx="916909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b="1" dirty="0" smtClean="0"/>
              <a:t>St Raphael’s School</a:t>
            </a:r>
          </a:p>
          <a:p>
            <a:pPr algn="ctr"/>
            <a:r>
              <a:rPr lang="en-AU" sz="3600" dirty="0" smtClean="0"/>
              <a:t>Greatest </a:t>
            </a:r>
            <a:r>
              <a:rPr lang="en-AU" sz="3600" dirty="0"/>
              <a:t>reduction in materials to landfill </a:t>
            </a:r>
            <a:r>
              <a:rPr lang="en-AU" sz="3600" dirty="0" smtClean="0"/>
              <a:t>(70%) for </a:t>
            </a:r>
            <a:r>
              <a:rPr lang="en-AU" sz="3600" dirty="0"/>
              <a:t>a Primary School site</a:t>
            </a:r>
            <a:r>
              <a:rPr lang="en-AU" sz="3600" dirty="0" smtClean="0"/>
              <a:t>.</a:t>
            </a:r>
            <a:endParaRPr lang="en-AU" sz="36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239" t="-1177" r="988" b="-1177"/>
          <a:stretch/>
        </p:blipFill>
        <p:spPr bwMode="auto">
          <a:xfrm>
            <a:off x="5076056" y="2636912"/>
            <a:ext cx="4069726" cy="27771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9042"/>
          <a:stretch/>
        </p:blipFill>
        <p:spPr bwMode="auto">
          <a:xfrm>
            <a:off x="2724150" y="2348880"/>
            <a:ext cx="2176165" cy="45853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25"/>
          <a:stretch/>
        </p:blipFill>
        <p:spPr bwMode="auto">
          <a:xfrm>
            <a:off x="3275856" y="5753098"/>
            <a:ext cx="1221138" cy="11657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158" t="3496" r="5053" b="12589"/>
          <a:stretch/>
        </p:blipFill>
        <p:spPr bwMode="auto">
          <a:xfrm rot="21419665">
            <a:off x="106246" y="2726849"/>
            <a:ext cx="2373923" cy="29461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09827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4" name="Picture 2" descr="S:\Wipe Out Waste\Resources\Website\Website Design work - Somersault\Background Folder\Background Folder\Background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39"/>
          <a:stretch/>
        </p:blipFill>
        <p:spPr bwMode="auto">
          <a:xfrm>
            <a:off x="-1" y="-57482"/>
            <a:ext cx="9144001" cy="6941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S:\Wipe Out Waste\Partnerships and Contracts\Sust Comms\2014 sustain comms awards\2014 powerpoint graphics\banner template transparent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86" y="116632"/>
            <a:ext cx="9169094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-8596" y="188640"/>
            <a:ext cx="91805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b="1" dirty="0" smtClean="0"/>
              <a:t>Waite </a:t>
            </a:r>
            <a:r>
              <a:rPr lang="en-US" sz="4800" b="1" dirty="0"/>
              <a:t>Campus Children’s Centre</a:t>
            </a:r>
          </a:p>
          <a:p>
            <a:pPr algn="ctr"/>
            <a:r>
              <a:rPr lang="en-AU" sz="3600" dirty="0" smtClean="0"/>
              <a:t>Greatest </a:t>
            </a:r>
            <a:r>
              <a:rPr lang="en-AU" sz="3600" dirty="0"/>
              <a:t>reduction in materials to landfill </a:t>
            </a:r>
            <a:r>
              <a:rPr lang="en-AU" sz="3600" dirty="0" smtClean="0"/>
              <a:t>(45%) for </a:t>
            </a:r>
            <a:r>
              <a:rPr lang="en-AU" sz="3600" dirty="0"/>
              <a:t>an Early Years site</a:t>
            </a:r>
            <a:r>
              <a:rPr lang="en-AU" sz="3600" dirty="0" smtClean="0"/>
              <a:t>.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8614" y="2484432"/>
            <a:ext cx="1517322" cy="25161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386506"/>
            <a:ext cx="2349682" cy="31307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3" t="1" r="14929" b="8048"/>
          <a:stretch/>
        </p:blipFill>
        <p:spPr bwMode="auto">
          <a:xfrm>
            <a:off x="4149306" y="2433526"/>
            <a:ext cx="4743174" cy="29485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29920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4" name="Picture 2" descr="S:\Wipe Out Waste\Resources\Website\Website Design work - Somersault\Background Folder\Background Folder\Background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39"/>
          <a:stretch/>
        </p:blipFill>
        <p:spPr bwMode="auto">
          <a:xfrm>
            <a:off x="-1" y="-7575"/>
            <a:ext cx="9144001" cy="6941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S:\Wipe Out Waste\Partnerships and Contracts\Sust Comms\2014 sustain comms awards\2014 powerpoint graphics\banner template transparent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86" y="116632"/>
            <a:ext cx="9169094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-8596" y="188640"/>
            <a:ext cx="91805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b="1" dirty="0" smtClean="0"/>
              <a:t>Highbury and Barmera </a:t>
            </a:r>
            <a:r>
              <a:rPr lang="en-US" sz="3200" b="1" dirty="0" smtClean="0"/>
              <a:t>Primary Schools</a:t>
            </a:r>
          </a:p>
          <a:p>
            <a:pPr algn="ctr"/>
            <a:r>
              <a:rPr lang="en-AU" sz="3600" dirty="0" smtClean="0"/>
              <a:t>Contributing </a:t>
            </a:r>
            <a:r>
              <a:rPr lang="en-AU" sz="3600" dirty="0"/>
              <a:t>the smallest volume of materials per person </a:t>
            </a:r>
            <a:r>
              <a:rPr lang="en-AU" sz="3600" dirty="0" smtClean="0"/>
              <a:t>per day (0.05 Litres) sent </a:t>
            </a:r>
            <a:r>
              <a:rPr lang="en-AU" sz="3600" dirty="0"/>
              <a:t>to landfill</a:t>
            </a:r>
            <a:r>
              <a:rPr lang="en-AU" sz="3600" dirty="0" smtClean="0"/>
              <a:t>.</a:t>
            </a:r>
            <a:endParaRPr lang="en-AU" sz="3600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5016013"/>
            <a:ext cx="3672407" cy="18419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8680" y="5301208"/>
            <a:ext cx="3616718" cy="14401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1225">
            <a:off x="4481997" y="2312442"/>
            <a:ext cx="3416898" cy="25827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424" y="2260786"/>
            <a:ext cx="3541488" cy="26522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6150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3862</TotalTime>
  <Words>287</Words>
  <Application>Microsoft Office PowerPoint</Application>
  <PresentationFormat>On-screen Show (4:3)</PresentationFormat>
  <Paragraphs>58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Cally Malone</dc:creator>
  <cp:lastModifiedBy>Jo Hendrikx</cp:lastModifiedBy>
  <cp:revision>278</cp:revision>
  <cp:lastPrinted>2015-11-05T07:36:00Z</cp:lastPrinted>
  <dcterms:created xsi:type="dcterms:W3CDTF">2014-09-25T00:45:39Z</dcterms:created>
  <dcterms:modified xsi:type="dcterms:W3CDTF">2016-11-14T00:37:23Z</dcterms:modified>
</cp:coreProperties>
</file>