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76" r:id="rId2"/>
    <p:sldId id="322" r:id="rId3"/>
    <p:sldId id="332" r:id="rId4"/>
    <p:sldId id="333" r:id="rId5"/>
    <p:sldId id="337" r:id="rId6"/>
    <p:sldId id="320" r:id="rId7"/>
    <p:sldId id="336" r:id="rId8"/>
    <p:sldId id="301" r:id="rId9"/>
    <p:sldId id="309" r:id="rId10"/>
    <p:sldId id="313" r:id="rId11"/>
    <p:sldId id="334" r:id="rId12"/>
    <p:sldId id="338" r:id="rId13"/>
    <p:sldId id="331" r:id="rId14"/>
    <p:sldId id="330" r:id="rId15"/>
    <p:sldId id="315" r:id="rId16"/>
    <p:sldId id="335" r:id="rId17"/>
  </p:sldIdLst>
  <p:sldSz cx="9144000" cy="5143500" type="screen16x9"/>
  <p:notesSz cx="6807200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29" autoAdjust="0"/>
    <p:restoredTop sz="93829" autoAdjust="0"/>
  </p:normalViewPr>
  <p:slideViewPr>
    <p:cSldViewPr>
      <p:cViewPr varScale="1">
        <p:scale>
          <a:sx n="146" d="100"/>
          <a:sy n="146" d="100"/>
        </p:scale>
        <p:origin x="-654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5840" y="0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r">
              <a:defRPr sz="1200"/>
            </a:lvl1pPr>
          </a:lstStyle>
          <a:p>
            <a:fld id="{C1B9EAA4-B8FA-4D3E-AFCA-21447B960633}" type="datetimeFigureOut">
              <a:rPr lang="en-AU" smtClean="0"/>
              <a:t>11/12/2017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2" y="9440646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5840" y="9440646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r">
              <a:defRPr sz="1200"/>
            </a:lvl1pPr>
          </a:lstStyle>
          <a:p>
            <a:fld id="{ECFC2251-4E6D-4B54-8685-5B2D3D0338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53254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5840" y="0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/>
          <a:lstStyle>
            <a:lvl1pPr algn="r">
              <a:defRPr sz="1200"/>
            </a:lvl1pPr>
          </a:lstStyle>
          <a:p>
            <a:fld id="{08049FCA-D23F-4CF6-A7AD-BC3B03E6B950}" type="datetimeFigureOut">
              <a:rPr lang="en-AU" smtClean="0"/>
              <a:t>11/12/2017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59" tIns="45779" rIns="91559" bIns="45779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721" y="4721187"/>
            <a:ext cx="5445760" cy="4472702"/>
          </a:xfrm>
          <a:prstGeom prst="rect">
            <a:avLst/>
          </a:prstGeom>
        </p:spPr>
        <p:txBody>
          <a:bodyPr vert="horz" lIns="91559" tIns="45779" rIns="91559" bIns="4577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9440646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5840" y="9440646"/>
            <a:ext cx="2949786" cy="496967"/>
          </a:xfrm>
          <a:prstGeom prst="rect">
            <a:avLst/>
          </a:prstGeom>
        </p:spPr>
        <p:txBody>
          <a:bodyPr vert="horz" lIns="91559" tIns="45779" rIns="91559" bIns="45779" rtlCol="0" anchor="b"/>
          <a:lstStyle>
            <a:lvl1pPr algn="r">
              <a:defRPr sz="1200"/>
            </a:lvl1pPr>
          </a:lstStyle>
          <a:p>
            <a:fld id="{82C37A26-59D8-4542-91C9-32278E61BE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5455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11/12/2017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2130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11/12/2017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3452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11/12/2017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5949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11/12/2017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4390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11/12/2017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4155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11/12/2017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9740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11/12/2017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9502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11/12/2017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4393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11/12/2017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9756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11/12/2017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455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11/12/2017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1181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BD815-A7F5-4EBC-97D5-4607DF1D3566}" type="datetimeFigureOut">
              <a:rPr lang="en-AU" smtClean="0"/>
              <a:t>11/12/2017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6381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12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microsoft.com/office/2007/relationships/hdphoto" Target="../media/hdphoto3.wdp"/><Relationship Id="rId5" Type="http://schemas.openxmlformats.org/officeDocument/2006/relationships/image" Target="../media/image4.png"/><Relationship Id="rId10" Type="http://schemas.openxmlformats.org/officeDocument/2006/relationships/image" Target="../media/image7.jpeg"/><Relationship Id="rId4" Type="http://schemas.openxmlformats.org/officeDocument/2006/relationships/image" Target="../media/image3.png"/><Relationship Id="rId9" Type="http://schemas.microsoft.com/office/2007/relationships/hdphoto" Target="../media/hdphoto2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image" Target="../media/image1.jpeg"/><Relationship Id="rId7" Type="http://schemas.openxmlformats.org/officeDocument/2006/relationships/image" Target="../media/image36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microsoft.com/office/2007/relationships/hdphoto" Target="../media/hdphoto6.wdp"/><Relationship Id="rId4" Type="http://schemas.openxmlformats.org/officeDocument/2006/relationships/image" Target="../media/image10.png"/><Relationship Id="rId9" Type="http://schemas.openxmlformats.org/officeDocument/2006/relationships/image" Target="../media/image38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1.jpeg"/><Relationship Id="rId7" Type="http://schemas.microsoft.com/office/2007/relationships/hdphoto" Target="../media/hdphoto7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5.jpeg"/><Relationship Id="rId10" Type="http://schemas.openxmlformats.org/officeDocument/2006/relationships/image" Target="../media/image42.png"/><Relationship Id="rId4" Type="http://schemas.openxmlformats.org/officeDocument/2006/relationships/image" Target="../media/image10.png"/><Relationship Id="rId9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.jpeg"/><Relationship Id="rId7" Type="http://schemas.microsoft.com/office/2007/relationships/hdphoto" Target="../media/hdphoto8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png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image" Target="../media/image10.png"/><Relationship Id="rId7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11" Type="http://schemas.openxmlformats.org/officeDocument/2006/relationships/image" Target="../media/image52.png"/><Relationship Id="rId5" Type="http://schemas.openxmlformats.org/officeDocument/2006/relationships/image" Target="../media/image47.png"/><Relationship Id="rId10" Type="http://schemas.openxmlformats.org/officeDocument/2006/relationships/image" Target="../media/image51.jpeg"/><Relationship Id="rId4" Type="http://schemas.openxmlformats.org/officeDocument/2006/relationships/image" Target="../media/image46.png"/><Relationship Id="rId9" Type="http://schemas.openxmlformats.org/officeDocument/2006/relationships/image" Target="../media/image5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10.png"/><Relationship Id="rId7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7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0.jpeg"/><Relationship Id="rId7" Type="http://schemas.openxmlformats.org/officeDocument/2006/relationships/image" Target="../media/image19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0.png"/><Relationship Id="rId4" Type="http://schemas.openxmlformats.org/officeDocument/2006/relationships/image" Target="../media/image1.jpeg"/><Relationship Id="rId9" Type="http://schemas.openxmlformats.org/officeDocument/2006/relationships/hyperlink" Target="https://www.facebook.com/ABCTV/videos/10159485608615543/?hc_ref=ARSUt1a_elVM_4mmtMLGPFzG9IiVjNNLhg9r0iBRUhvALXd8axxUVaIEfKk-iBMVRgw&amp;pnref=story" TargetMode="Externa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12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11" Type="http://schemas.microsoft.com/office/2007/relationships/hdphoto" Target="../media/hdphoto3.wdp"/><Relationship Id="rId5" Type="http://schemas.openxmlformats.org/officeDocument/2006/relationships/image" Target="../media/image4.png"/><Relationship Id="rId10" Type="http://schemas.openxmlformats.org/officeDocument/2006/relationships/image" Target="../media/image7.jpeg"/><Relationship Id="rId4" Type="http://schemas.openxmlformats.org/officeDocument/2006/relationships/image" Target="../media/image3.png"/><Relationship Id="rId9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13" Type="http://schemas.openxmlformats.org/officeDocument/2006/relationships/image" Target="../media/image29.png"/><Relationship Id="rId3" Type="http://schemas.openxmlformats.org/officeDocument/2006/relationships/image" Target="../media/image1.jpeg"/><Relationship Id="rId7" Type="http://schemas.openxmlformats.org/officeDocument/2006/relationships/image" Target="../media/image24.png"/><Relationship Id="rId12" Type="http://schemas.openxmlformats.org/officeDocument/2006/relationships/image" Target="../media/image28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11" Type="http://schemas.openxmlformats.org/officeDocument/2006/relationships/image" Target="../media/image27.jpeg"/><Relationship Id="rId5" Type="http://schemas.openxmlformats.org/officeDocument/2006/relationships/image" Target="../media/image22.png"/><Relationship Id="rId10" Type="http://schemas.openxmlformats.org/officeDocument/2006/relationships/image" Target="../media/image26.jpeg"/><Relationship Id="rId4" Type="http://schemas.openxmlformats.org/officeDocument/2006/relationships/image" Target="../media/image10.png"/><Relationship Id="rId9" Type="http://schemas.microsoft.com/office/2007/relationships/hdphoto" Target="../media/hdphoto4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1.jpeg"/><Relationship Id="rId7" Type="http://schemas.microsoft.com/office/2007/relationships/hdphoto" Target="../media/hdphoto5.wdp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jpeg"/><Relationship Id="rId4" Type="http://schemas.openxmlformats.org/officeDocument/2006/relationships/image" Target="../media/image10.png"/><Relationship Id="rId9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3046706" y="1200154"/>
          <a:ext cx="3050588" cy="34011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50588"/>
              </a:tblGrid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Sue Coad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Sue Cox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Graeme Denton, Bright Spark Entertainment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u="none" strike="noStrike">
                          <a:effectLst/>
                        </a:rPr>
                        <a:t>Simone Cunningham, Zero Waste SA</a:t>
                      </a:r>
                      <a:endParaRPr lang="it-IT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Encounter Lutheran College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Highbury Primary School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Christ the King School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t"/>
                      <a:r>
                        <a:rPr lang="en-AU" sz="800" u="none" strike="noStrike" dirty="0">
                          <a:effectLst/>
                        </a:rPr>
                        <a:t>Banksia Park Kindergarten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/>
                </a:tc>
              </a:tr>
              <a:tr h="131036">
                <a:tc>
                  <a:txBody>
                    <a:bodyPr/>
                    <a:lstStyle/>
                    <a:p>
                      <a:pPr algn="l" fontAlgn="t"/>
                      <a:r>
                        <a:rPr lang="en-AU" sz="800" u="none" strike="noStrike" dirty="0">
                          <a:effectLst/>
                        </a:rPr>
                        <a:t>Banksia Park Kindergarten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/>
                </a:tc>
              </a:tr>
              <a:tr h="131036">
                <a:tc>
                  <a:txBody>
                    <a:bodyPr/>
                    <a:lstStyle/>
                    <a:p>
                      <a:pPr algn="l" fontAlgn="t"/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St Anthony's Catholic Primary School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St Joseph's School Murray Bridge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Immaculate Heart Of Mary School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Roxby Downs Area School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Roxby Downs Council, Anni Walsh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>
                          <a:effectLst/>
                        </a:rPr>
                        <a:t> </a:t>
                      </a:r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>
                          <a:effectLst/>
                        </a:rPr>
                        <a:t>Early Education for Sustainability SA  (Kaarin to accept)</a:t>
                      </a:r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>
                          <a:effectLst/>
                        </a:rPr>
                        <a:t>NRM Education, Harry</a:t>
                      </a:r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>
                          <a:effectLst/>
                        </a:rPr>
                        <a:t>NRM Education, Chris</a:t>
                      </a:r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>
                          <a:effectLst/>
                        </a:rPr>
                        <a:t>NRM Education, Sam</a:t>
                      </a:r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>
                          <a:effectLst/>
                        </a:rPr>
                        <a:t>NRM Education, Amy, Matt </a:t>
                      </a:r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24797">
                <a:tc>
                  <a:txBody>
                    <a:bodyPr/>
                    <a:lstStyle/>
                    <a:p>
                      <a:pPr algn="l" fontAlgn="b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>
                          <a:effectLst/>
                        </a:rPr>
                        <a:t>Paul  Howieson, Golden Grove High School</a:t>
                      </a:r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24797">
                <a:tc>
                  <a:txBody>
                    <a:bodyPr/>
                    <a:lstStyle/>
                    <a:p>
                      <a:pPr algn="l" fontAlgn="b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Glenunga International High School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</a:tbl>
          </a:graphicData>
        </a:graphic>
      </p:graphicFrame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1" y="-16841"/>
            <a:ext cx="9180512" cy="520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:\Wipe Out Waste\Partnerships and Contracts\Sust Comms\2014 sustain comms awards\2014 powerpoint graphics\wipe out waste awards bann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11" y="303837"/>
            <a:ext cx="9229823" cy="1187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943707" y="-49574"/>
            <a:ext cx="52565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0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 program </a:t>
            </a:r>
            <a:r>
              <a:rPr lang="en-AU" sz="2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of Green Industries SA</a:t>
            </a:r>
            <a:endParaRPr lang="en-AU" sz="20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AU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delivered by KESAB </a:t>
            </a:r>
            <a:r>
              <a:rPr lang="en-AU" b="1" i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environmental solutions</a:t>
            </a:r>
            <a:r>
              <a:rPr lang="en-A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5785" y="34658"/>
            <a:ext cx="601799" cy="521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1411" y="34659"/>
            <a:ext cx="926697" cy="487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4098" name="Picture 2" descr="S:\Wipe Out Waste\Communications\Media\2013\2013 Aug 21 Loxton News WOW  group shot with Hele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3896172"/>
            <a:ext cx="2448272" cy="13035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33290" y="1707654"/>
            <a:ext cx="6722479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200" b="1" baseline="10000" dirty="0">
                <a:solidFill>
                  <a:schemeClr val="bg1"/>
                </a:solidFill>
              </a:rPr>
              <a:t> </a:t>
            </a:r>
            <a:r>
              <a:rPr lang="en-AU" sz="2800" b="1" baseline="10000" dirty="0" smtClean="0">
                <a:solidFill>
                  <a:schemeClr val="bg1"/>
                </a:solidFill>
              </a:rPr>
              <a:t>▼   </a:t>
            </a:r>
            <a:r>
              <a:rPr lang="en-AU" sz="2800" b="1" dirty="0" smtClean="0">
                <a:solidFill>
                  <a:schemeClr val="bg1"/>
                </a:solidFill>
              </a:rPr>
              <a:t>Torrensville Primary School </a:t>
            </a:r>
          </a:p>
          <a:p>
            <a:r>
              <a:rPr lang="en-AU" sz="2800" b="1" dirty="0">
                <a:solidFill>
                  <a:schemeClr val="bg1"/>
                </a:solidFill>
              </a:rPr>
              <a:t> </a:t>
            </a:r>
            <a:r>
              <a:rPr lang="en-AU" sz="2800" b="1" baseline="10000" dirty="0">
                <a:solidFill>
                  <a:schemeClr val="bg1"/>
                </a:solidFill>
              </a:rPr>
              <a:t>▼</a:t>
            </a:r>
            <a:r>
              <a:rPr lang="en-AU" sz="2800" b="1" dirty="0" smtClean="0">
                <a:solidFill>
                  <a:schemeClr val="bg1"/>
                </a:solidFill>
              </a:rPr>
              <a:t>  St </a:t>
            </a:r>
            <a:r>
              <a:rPr lang="en-AU" sz="2800" b="1" dirty="0">
                <a:solidFill>
                  <a:schemeClr val="bg1"/>
                </a:solidFill>
              </a:rPr>
              <a:t>Catherine’s </a:t>
            </a:r>
            <a:r>
              <a:rPr lang="en-AU" sz="2800" b="1" dirty="0" smtClean="0">
                <a:solidFill>
                  <a:schemeClr val="bg1"/>
                </a:solidFill>
              </a:rPr>
              <a:t>School </a:t>
            </a:r>
          </a:p>
          <a:p>
            <a:r>
              <a:rPr lang="en-AU" sz="2800" b="1" dirty="0" smtClean="0">
                <a:solidFill>
                  <a:schemeClr val="bg1"/>
                </a:solidFill>
              </a:rPr>
              <a:t> </a:t>
            </a:r>
            <a:r>
              <a:rPr lang="en-AU" sz="2800" b="1" baseline="10000" dirty="0">
                <a:solidFill>
                  <a:schemeClr val="bg1"/>
                </a:solidFill>
              </a:rPr>
              <a:t>▼</a:t>
            </a:r>
            <a:r>
              <a:rPr lang="en-AU" sz="2800" b="1" dirty="0" smtClean="0">
                <a:solidFill>
                  <a:schemeClr val="bg1"/>
                </a:solidFill>
              </a:rPr>
              <a:t>  Paringa Park Primary School</a:t>
            </a:r>
            <a:endParaRPr lang="en-AU" sz="2800" b="1" dirty="0">
              <a:solidFill>
                <a:schemeClr val="bg1"/>
              </a:solidFill>
            </a:endParaRPr>
          </a:p>
          <a:p>
            <a:r>
              <a:rPr lang="en-AU" sz="2800" b="1" dirty="0">
                <a:solidFill>
                  <a:schemeClr val="bg1"/>
                </a:solidFill>
              </a:rPr>
              <a:t> </a:t>
            </a:r>
            <a:r>
              <a:rPr lang="en-AU" sz="2800" b="1" baseline="10000" dirty="0">
                <a:solidFill>
                  <a:schemeClr val="bg1"/>
                </a:solidFill>
              </a:rPr>
              <a:t>▼</a:t>
            </a:r>
            <a:r>
              <a:rPr lang="en-AU" sz="2800" b="1" dirty="0" smtClean="0">
                <a:solidFill>
                  <a:schemeClr val="bg1"/>
                </a:solidFill>
              </a:rPr>
              <a:t>  </a:t>
            </a:r>
            <a:r>
              <a:rPr lang="en-AU" sz="2800" b="1" dirty="0">
                <a:solidFill>
                  <a:schemeClr val="bg1"/>
                </a:solidFill>
              </a:rPr>
              <a:t>Star of the Sea </a:t>
            </a:r>
            <a:r>
              <a:rPr lang="en-AU" sz="2800" b="1" dirty="0" smtClean="0">
                <a:solidFill>
                  <a:schemeClr val="bg1"/>
                </a:solidFill>
              </a:rPr>
              <a:t>School </a:t>
            </a:r>
          </a:p>
          <a:p>
            <a:endParaRPr lang="en-US" sz="2400" b="1" dirty="0" smtClean="0">
              <a:solidFill>
                <a:schemeClr val="bg1"/>
              </a:solidFill>
            </a:endParaRPr>
          </a:p>
          <a:p>
            <a:endParaRPr lang="en-US" sz="2200" b="1" dirty="0" smtClean="0">
              <a:solidFill>
                <a:schemeClr val="bg1"/>
              </a:solidFill>
            </a:endParaRPr>
          </a:p>
          <a:p>
            <a:endParaRPr lang="en-US" sz="2200" b="1" dirty="0">
              <a:solidFill>
                <a:schemeClr val="bg1"/>
              </a:solidFill>
            </a:endParaRPr>
          </a:p>
        </p:txBody>
      </p:sp>
      <p:pic>
        <p:nvPicPr>
          <p:cNvPr id="4099" name="Picture 3" descr="S:\Wipe Out Waste\Communications\Media\2013\2013 RR July 24 launch simone with portside students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757710"/>
            <a:ext cx="2256008" cy="1152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:\Wipe Out Waste\Partnerships and Contracts\Sust Comms\2014 sustain comms awards\2014 powerpoint graphics\2014 SC winners photos\WOW page pics\sml Vaughan with slinky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0" r="1550"/>
          <a:stretch/>
        </p:blipFill>
        <p:spPr bwMode="auto">
          <a:xfrm>
            <a:off x="5974063" y="1491630"/>
            <a:ext cx="2477605" cy="12863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S:\Wipe Out Waste\Images\WOW Graphics\GISA white logo transp bkgnd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77723"/>
            <a:ext cx="648072" cy="665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S:\Wipe Out Waste\Images\WOW Graphics\KESAB white logo transp bkgrnd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876" y="4407954"/>
            <a:ext cx="876893" cy="73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71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2644934"/>
            <a:ext cx="3466112" cy="1949688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1" y="1"/>
            <a:ext cx="9144001" cy="5206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421"/>
            <a:ext cx="9169094" cy="123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-20538"/>
            <a:ext cx="916909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400" b="1" dirty="0" smtClean="0"/>
              <a:t>Jeffries</a:t>
            </a:r>
            <a:endParaRPr lang="en-AU" sz="44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000" dirty="0" smtClean="0"/>
              <a:t>Outstanding </a:t>
            </a:r>
            <a:r>
              <a:rPr lang="en-AU" sz="3000" dirty="0"/>
              <a:t>contribution </a:t>
            </a:r>
            <a:r>
              <a:rPr lang="en-AU" sz="3000" dirty="0" smtClean="0"/>
              <a:t>to resource recovery</a:t>
            </a:r>
            <a:r>
              <a:rPr lang="en-AU" sz="3000" dirty="0"/>
              <a:t> </a:t>
            </a:r>
            <a:r>
              <a:rPr lang="en-AU" sz="3000" dirty="0" smtClean="0"/>
              <a:t>education</a:t>
            </a:r>
            <a:r>
              <a:rPr lang="en-AU" sz="2900" dirty="0" smtClean="0"/>
              <a:t>.</a:t>
            </a:r>
            <a:endParaRPr lang="en-AU" sz="2900" dirty="0"/>
          </a:p>
        </p:txBody>
      </p:sp>
      <p:pic>
        <p:nvPicPr>
          <p:cNvPr id="9" name="Picture 8" descr="S:\Wipe Out Waste\Images\Industry &amp; field trip locations\ABC 891 Sonya F visits\20170516_094528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219822"/>
            <a:ext cx="3744416" cy="18771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 descr="S:\Wipe Out Waste\Images\Industry &amp; field trip locations\ABC 891 Sonya F visits\20170516_094643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t="16066" r="19058" b="18282"/>
          <a:stretch/>
        </p:blipFill>
        <p:spPr bwMode="auto">
          <a:xfrm>
            <a:off x="9324528" y="2787774"/>
            <a:ext cx="3347864" cy="1471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Picture 7" descr="S:\Wipe Out Waste\Images\Industry &amp; field trip locations\ABC 891 Sonya F visits\20170516_094435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6842" y="1347614"/>
            <a:ext cx="5601698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 descr="S:\Wipe Out Waste\Images\WOW Holiday Fieldtrips\2017\YatZ April 2017\20170427_142702.jpg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127" r="9252" b="4156"/>
          <a:stretch/>
        </p:blipFill>
        <p:spPr bwMode="auto">
          <a:xfrm rot="16680809">
            <a:off x="3184113" y="3930230"/>
            <a:ext cx="1248166" cy="104489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 descr="S:\Waste Education\Special Projects\WIC\Images - Photos\2015 WEC session photos - have permission to use\Belair PS WEC photos July 2015\27 July\Class 2 (Teacher Kate Lajoie)\DSCN0288.JPG"/>
          <p:cNvPicPr/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18730"/>
          <a:stretch/>
        </p:blipFill>
        <p:spPr bwMode="auto">
          <a:xfrm>
            <a:off x="343418" y="1219239"/>
            <a:ext cx="3045135" cy="2058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149860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2644934"/>
            <a:ext cx="3466112" cy="1949688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1" y="1"/>
            <a:ext cx="9144001" cy="5206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421"/>
            <a:ext cx="9169094" cy="12331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-20538"/>
            <a:ext cx="916909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400" b="1" dirty="0" smtClean="0"/>
              <a:t>ARR</a:t>
            </a:r>
            <a:endParaRPr lang="en-AU" sz="44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000" dirty="0" smtClean="0"/>
              <a:t>Outstanding </a:t>
            </a:r>
            <a:r>
              <a:rPr lang="en-AU" sz="3000" dirty="0"/>
              <a:t>contribution </a:t>
            </a:r>
            <a:r>
              <a:rPr lang="en-AU" sz="3000" dirty="0" smtClean="0"/>
              <a:t>to resource recovery</a:t>
            </a:r>
            <a:r>
              <a:rPr lang="en-AU" sz="3000" dirty="0"/>
              <a:t> </a:t>
            </a:r>
            <a:r>
              <a:rPr lang="en-AU" sz="3000" dirty="0" smtClean="0"/>
              <a:t>education</a:t>
            </a:r>
            <a:r>
              <a:rPr lang="en-AU" sz="2900" dirty="0" smtClean="0"/>
              <a:t>.</a:t>
            </a:r>
            <a:endParaRPr lang="en-AU" sz="2900" dirty="0"/>
          </a:p>
        </p:txBody>
      </p:sp>
      <p:pic>
        <p:nvPicPr>
          <p:cNvPr id="10" name="Picture 9" descr="S:\Wipe Out Waste\Images\Industry &amp; field trip locations\ABC 891 Sonya F visits\20170516_094643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963" t="16066" r="19058" b="18282"/>
          <a:stretch/>
        </p:blipFill>
        <p:spPr bwMode="auto">
          <a:xfrm>
            <a:off x="9324528" y="2787774"/>
            <a:ext cx="3347864" cy="14712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S:\Waste Education\Special Projects\WIC\Website Images\ARR Recycling of Built Environment.JPG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458" t="18230" r="15984"/>
          <a:stretch/>
        </p:blipFill>
        <p:spPr bwMode="auto">
          <a:xfrm>
            <a:off x="251520" y="1302598"/>
            <a:ext cx="2554946" cy="35944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5" name="Picture 14" descr="S:\Wipe Out Waste\Images\Industry &amp; field trip locations\ABC 891 Sonya F visits\20170516_101845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466" y="1275606"/>
            <a:ext cx="2952328" cy="18116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5" descr="S:\Waste Education\Special Projects\WIC\Images - Photos\2015 WEC session photos - have permission to use\Belair PS WEC photos July 2015\27 July\Class 2 (Teacher Kate Lajoie)\DSCN0282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64" t="17368"/>
          <a:stretch/>
        </p:blipFill>
        <p:spPr bwMode="auto">
          <a:xfrm>
            <a:off x="3923928" y="2621457"/>
            <a:ext cx="4832159" cy="2366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/>
          <p:cNvPicPr/>
          <p:nvPr/>
        </p:nvPicPr>
        <p:blipFill rotWithShape="1">
          <a:blip r:embed="rId10"/>
          <a:srcRect l="21967" t="4142" r="61557" b="81065"/>
          <a:stretch/>
        </p:blipFill>
        <p:spPr bwMode="auto">
          <a:xfrm>
            <a:off x="2915816" y="2499742"/>
            <a:ext cx="1080120" cy="476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66683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2644934"/>
            <a:ext cx="3466112" cy="1949688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5681"/>
            <a:ext cx="9144001" cy="5206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4022"/>
            <a:ext cx="9169094" cy="1207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9954" y="-27508"/>
            <a:ext cx="916909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400" b="1" dirty="0"/>
              <a:t>G</a:t>
            </a:r>
            <a:r>
              <a:rPr lang="en-AU" sz="4400" b="1" dirty="0" smtClean="0"/>
              <a:t>owrie SA</a:t>
            </a:r>
            <a:endParaRPr lang="en-AU" sz="44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000" dirty="0"/>
              <a:t>Outstanding contribution </a:t>
            </a:r>
            <a:r>
              <a:rPr lang="en-AU" sz="3000" dirty="0" smtClean="0"/>
              <a:t>to </a:t>
            </a:r>
            <a:r>
              <a:rPr lang="en-AU" sz="3000" dirty="0" smtClean="0"/>
              <a:t>Early Years education</a:t>
            </a:r>
            <a:r>
              <a:rPr lang="en-AU" sz="3000" dirty="0" smtClean="0"/>
              <a:t>.</a:t>
            </a:r>
            <a:endParaRPr lang="en-AU" sz="3000" dirty="0"/>
          </a:p>
        </p:txBody>
      </p:sp>
      <p:pic>
        <p:nvPicPr>
          <p:cNvPr id="15" name="Picture 14"/>
          <p:cNvPicPr/>
          <p:nvPr/>
        </p:nvPicPr>
        <p:blipFill rotWithShape="1">
          <a:blip r:embed="rId5"/>
          <a:srcRect l="39430" t="15976" r="25444" b="15089"/>
          <a:stretch/>
        </p:blipFill>
        <p:spPr bwMode="auto">
          <a:xfrm>
            <a:off x="323529" y="1347615"/>
            <a:ext cx="3096344" cy="31683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0" name="Picture 2" descr="\\boss\Storage\Wipe Out Waste\Images\WOW 2016 Ann report pics\Making fancy paper -EESSA event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749" y="1404359"/>
            <a:ext cx="2567411" cy="31116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\\boss\Storage\Wipe Out Waste\Images\Gowrie Nov 15 2017.jpg.pn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044"/>
          <a:stretch/>
        </p:blipFill>
        <p:spPr bwMode="auto">
          <a:xfrm>
            <a:off x="6202670" y="1419622"/>
            <a:ext cx="2526322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5007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43111"/>
            <a:ext cx="9144001" cy="5206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87474"/>
            <a:ext cx="9169094" cy="162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8596" y="141481"/>
            <a:ext cx="91805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/>
              <a:t>G</a:t>
            </a:r>
            <a:r>
              <a:rPr lang="en-US" sz="4000" b="1" dirty="0" smtClean="0"/>
              <a:t>ladigau Park Kindergarten </a:t>
            </a:r>
          </a:p>
          <a:p>
            <a:pPr algn="ctr"/>
            <a:r>
              <a:rPr lang="en-AU" sz="2800" dirty="0" smtClean="0"/>
              <a:t>Great reduction in materials to landfill </a:t>
            </a:r>
            <a:r>
              <a:rPr lang="en-AU" sz="2400" dirty="0" smtClean="0"/>
              <a:t>(74% since 2014) </a:t>
            </a:r>
            <a:r>
              <a:rPr lang="en-AU" sz="2800" dirty="0" smtClean="0"/>
              <a:t>for an Early Years site.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80438" y="3544736"/>
            <a:ext cx="1301320" cy="16184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CCCCCC"/>
                  </a:outerShdw>
                </a:effectLst>
              </a14:hiddenEffects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628800" y="1434840"/>
            <a:ext cx="2349682" cy="23480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 descr="S:\Wipe Out Waste\Images\folders to be sorted\2017\Waite CCC Audit Feb 22 2017 (1)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490" b="55678"/>
          <a:stretch/>
        </p:blipFill>
        <p:spPr bwMode="auto">
          <a:xfrm>
            <a:off x="-2268760" y="141481"/>
            <a:ext cx="1872207" cy="107099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13" descr="S:\Wipe Out Waste\Images\WOW show.png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851670"/>
            <a:ext cx="2664296" cy="26102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/>
          <p:cNvPicPr/>
          <p:nvPr/>
        </p:nvPicPr>
        <p:blipFill rotWithShape="1">
          <a:blip r:embed="rId9"/>
          <a:srcRect l="25580" t="58257" r="64642" b="21417"/>
          <a:stretch/>
        </p:blipFill>
        <p:spPr bwMode="auto">
          <a:xfrm>
            <a:off x="4539277" y="3291830"/>
            <a:ext cx="1440160" cy="15470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/>
          <p:cNvPicPr/>
          <p:nvPr/>
        </p:nvPicPr>
        <p:blipFill rotWithShape="1">
          <a:blip r:embed="rId9"/>
          <a:srcRect l="43636" t="37471" r="46327" b="44606"/>
          <a:stretch/>
        </p:blipFill>
        <p:spPr bwMode="auto">
          <a:xfrm>
            <a:off x="5844702" y="1711141"/>
            <a:ext cx="1547847" cy="12568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7" name="Picture 16"/>
          <p:cNvPicPr/>
          <p:nvPr/>
        </p:nvPicPr>
        <p:blipFill rotWithShape="1">
          <a:blip r:embed="rId9"/>
          <a:srcRect l="62158" t="37471" r="28323" b="44606"/>
          <a:stretch/>
        </p:blipFill>
        <p:spPr bwMode="auto">
          <a:xfrm>
            <a:off x="4283968" y="1939557"/>
            <a:ext cx="1368152" cy="13006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50" name="Picture 2" descr="Banned[1]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651151" y="2829592"/>
            <a:ext cx="1636712" cy="19065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  <p:pic>
        <p:nvPicPr>
          <p:cNvPr id="19" name="Picture 18"/>
          <p:cNvPicPr/>
          <p:nvPr/>
        </p:nvPicPr>
        <p:blipFill rotWithShape="1">
          <a:blip r:embed="rId11"/>
          <a:srcRect l="26829" t="49076" r="61879" b="36622"/>
          <a:stretch/>
        </p:blipFill>
        <p:spPr bwMode="auto">
          <a:xfrm>
            <a:off x="6660232" y="3240227"/>
            <a:ext cx="1039924" cy="5678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0" name="Picture 19"/>
          <p:cNvPicPr/>
          <p:nvPr/>
        </p:nvPicPr>
        <p:blipFill rotWithShape="1">
          <a:blip r:embed="rId11"/>
          <a:srcRect l="25296" t="47929" r="60392" b="33728"/>
          <a:stretch/>
        </p:blipFill>
        <p:spPr bwMode="auto">
          <a:xfrm>
            <a:off x="9252520" y="3466914"/>
            <a:ext cx="855711" cy="5003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/>
          <p:cNvPicPr/>
          <p:nvPr/>
        </p:nvPicPr>
        <p:blipFill rotWithShape="1">
          <a:blip r:embed="rId11"/>
          <a:srcRect l="26829" t="49076" r="61879" b="36622"/>
          <a:stretch/>
        </p:blipFill>
        <p:spPr bwMode="auto">
          <a:xfrm>
            <a:off x="7236296" y="3782885"/>
            <a:ext cx="1008112" cy="5170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834777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43111"/>
            <a:ext cx="9144001" cy="5206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87474"/>
            <a:ext cx="9169094" cy="162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8596" y="141481"/>
            <a:ext cx="91805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St Helen’s Park Kindergarten </a:t>
            </a:r>
          </a:p>
          <a:p>
            <a:pPr algn="ctr"/>
            <a:r>
              <a:rPr lang="en-AU" sz="2800" dirty="0" smtClean="0"/>
              <a:t>Greatest reduction in materials to landfill (82%) for an Early Years site.</a:t>
            </a:r>
          </a:p>
        </p:txBody>
      </p:sp>
      <p:pic>
        <p:nvPicPr>
          <p:cNvPr id="8" name="Pictur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851670"/>
            <a:ext cx="5731510" cy="31140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2545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5681"/>
            <a:ext cx="9144001" cy="5206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33468"/>
            <a:ext cx="9169094" cy="16201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8595" y="33469"/>
            <a:ext cx="91171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Eden Hills Kindergarten  </a:t>
            </a:r>
          </a:p>
          <a:p>
            <a:pPr algn="ctr"/>
            <a:r>
              <a:rPr lang="en-AU" sz="3000" dirty="0" smtClean="0"/>
              <a:t>Contributing </a:t>
            </a:r>
            <a:r>
              <a:rPr lang="en-AU" sz="3000" dirty="0"/>
              <a:t>the smallest volume of materials per person </a:t>
            </a:r>
            <a:r>
              <a:rPr lang="en-AU" sz="3000" dirty="0" smtClean="0"/>
              <a:t>per day </a:t>
            </a:r>
            <a:r>
              <a:rPr lang="en-AU" sz="2800" dirty="0" smtClean="0"/>
              <a:t>(0.004 Litres) </a:t>
            </a:r>
            <a:r>
              <a:rPr lang="en-AU" sz="3000" dirty="0" smtClean="0"/>
              <a:t>sent </a:t>
            </a:r>
            <a:r>
              <a:rPr lang="en-AU" sz="3000" dirty="0"/>
              <a:t>to landfill</a:t>
            </a:r>
            <a:r>
              <a:rPr lang="en-AU" sz="3000" dirty="0" smtClean="0"/>
              <a:t>.</a:t>
            </a:r>
            <a:endParaRPr lang="en-AU" sz="3000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4569" y="2085696"/>
            <a:ext cx="1724025" cy="14358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7" name="Picture 2" descr="S:\Wipe Out Waste\Partnerships and Contracts\DECD\AUDITS\2017 Audits\Kindergartens\Eden Hills Kindy\Audit images\20171114_09091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5" t="19738" r="14727" b="27207"/>
          <a:stretch/>
        </p:blipFill>
        <p:spPr bwMode="auto">
          <a:xfrm>
            <a:off x="928963" y="3206820"/>
            <a:ext cx="7282876" cy="1936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S:\Wipe Out Waste\Images\Bin Audits\Eden Hills Kindy 2017\20171114_09065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71796"/>
            <a:ext cx="3155610" cy="1420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 descr="S:\Wipe Out Waste\Images\Bin Audits\Eden Hills Kindy 2017\20171114_090936.jpg"/>
          <p:cNvPicPr/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90" t="30908" r="33478" b="18667"/>
          <a:stretch/>
        </p:blipFill>
        <p:spPr bwMode="auto">
          <a:xfrm rot="13338106">
            <a:off x="-1884266" y="2636946"/>
            <a:ext cx="1286513" cy="7487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6" name="Picture 15" descr="S:\Wipe Out Waste\Images\Bin Audits\Eden Hills Kindy 2017\20171114_090936.jpg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5" y="1707654"/>
            <a:ext cx="2304256" cy="12848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61507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5681"/>
            <a:ext cx="9144001" cy="5206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84569" y="2085696"/>
            <a:ext cx="1724025" cy="14358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15" name="Picture 14" descr="S:\Wipe Out Waste\Images\Bin Audits\Eden Hills Kindy 2017\20171114_090936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890" t="30908" r="33478" b="18667"/>
          <a:stretch/>
        </p:blipFill>
        <p:spPr bwMode="auto">
          <a:xfrm rot="13338106">
            <a:off x="-1884266" y="2636946"/>
            <a:ext cx="1286513" cy="74877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 descr="S:\Wipe Out Waste\Images\2011 Less to Landfill St Columba crop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8" r="3187"/>
          <a:stretch/>
        </p:blipFill>
        <p:spPr bwMode="auto">
          <a:xfrm>
            <a:off x="2627784" y="51470"/>
            <a:ext cx="3168352" cy="49306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1969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5681"/>
            <a:ext cx="9144001" cy="5206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87474"/>
            <a:ext cx="9169094" cy="124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8596" y="141480"/>
            <a:ext cx="918051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Torrensville Primary School</a:t>
            </a:r>
          </a:p>
          <a:p>
            <a:r>
              <a:rPr lang="en-AU" sz="3000" dirty="0" smtClean="0"/>
              <a:t>Great </a:t>
            </a:r>
            <a:r>
              <a:rPr lang="en-AU" sz="3000" dirty="0"/>
              <a:t>reduction in materials to landfill </a:t>
            </a:r>
            <a:r>
              <a:rPr lang="en-AU" sz="3000" dirty="0" smtClean="0"/>
              <a:t>(32% by volume)</a:t>
            </a:r>
            <a:endParaRPr lang="en-AU" sz="3000" dirty="0"/>
          </a:p>
        </p:txBody>
      </p:sp>
      <p:pic>
        <p:nvPicPr>
          <p:cNvPr id="12" name="Picture 11" descr="\\boss\Storage\Wipe Out Waste\Images\Bin Audits\Torrensville PS 2017\Torrensville PS Audit 2017 Aug 29th (35)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447" b="37627"/>
          <a:stretch/>
        </p:blipFill>
        <p:spPr bwMode="auto">
          <a:xfrm>
            <a:off x="5220072" y="2247714"/>
            <a:ext cx="3384376" cy="2250958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 descr="\\boss\Storage\Wipe Out Waste\Images\Bin Audits\Torrensville PS 2017\Torrensville PS Audit 2017 Aug 29th (10)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893" r="2439" b="2578"/>
          <a:stretch/>
        </p:blipFill>
        <p:spPr bwMode="auto">
          <a:xfrm>
            <a:off x="1187625" y="2841781"/>
            <a:ext cx="3729851" cy="15043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Picture 9" descr="\\boss\Storage\Wipe Out Waste\Images\Bin Audits\Torrensville PS 2017\Torrensville PS Audit 2017 Aug 29th (1).JPG"/>
          <p:cNvPicPr/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7" t="29046" r="5601" b="25237"/>
          <a:stretch/>
        </p:blipFill>
        <p:spPr bwMode="auto">
          <a:xfrm>
            <a:off x="148104" y="1437624"/>
            <a:ext cx="5287993" cy="147511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64846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5681"/>
            <a:ext cx="9144001" cy="5206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87474"/>
            <a:ext cx="9169094" cy="124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8596" y="141480"/>
            <a:ext cx="918051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St Catherine’s School</a:t>
            </a:r>
          </a:p>
          <a:p>
            <a:r>
              <a:rPr lang="en-AU" sz="3000" dirty="0" smtClean="0"/>
              <a:t>Great </a:t>
            </a:r>
            <a:r>
              <a:rPr lang="en-AU" sz="3000" dirty="0"/>
              <a:t>reduction in materials to landfill (45</a:t>
            </a:r>
            <a:r>
              <a:rPr lang="en-AU" sz="3000" dirty="0" smtClean="0"/>
              <a:t>% by volume)</a:t>
            </a:r>
            <a:endParaRPr lang="en-AU" sz="3000" dirty="0"/>
          </a:p>
        </p:txBody>
      </p:sp>
      <p:pic>
        <p:nvPicPr>
          <p:cNvPr id="14" name="Picture 13" descr="../../../../../Screen%20Shot%202017-07-31%20at%205.24.23%20pm.png"/>
          <p:cNvPicPr/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39481"/>
            <a:ext cx="3312368" cy="3384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16"/>
          <p:cNvPicPr/>
          <p:nvPr/>
        </p:nvPicPr>
        <p:blipFill rotWithShape="1">
          <a:blip r:embed="rId5"/>
          <a:srcRect l="3573" t="13974" r="65014" b="10419"/>
          <a:stretch/>
        </p:blipFill>
        <p:spPr bwMode="auto">
          <a:xfrm>
            <a:off x="4355976" y="1273404"/>
            <a:ext cx="2736304" cy="37165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552644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5681"/>
            <a:ext cx="9144001" cy="5206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87474"/>
            <a:ext cx="9169094" cy="124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8596" y="141480"/>
            <a:ext cx="9180513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Paringa Park Primary School</a:t>
            </a:r>
          </a:p>
          <a:p>
            <a:r>
              <a:rPr lang="en-AU" sz="3000" dirty="0" smtClean="0"/>
              <a:t>Great </a:t>
            </a:r>
            <a:r>
              <a:rPr lang="en-AU" sz="3000" dirty="0"/>
              <a:t>reduction in materials to landfill </a:t>
            </a:r>
            <a:r>
              <a:rPr lang="en-AU" sz="3000" dirty="0" smtClean="0"/>
              <a:t>(60% by volume)</a:t>
            </a:r>
            <a:endParaRPr lang="en-AU" sz="3000" dirty="0"/>
          </a:p>
        </p:txBody>
      </p:sp>
      <p:pic>
        <p:nvPicPr>
          <p:cNvPr id="7" name="Picture 6" descr="S:\Wipe Out Waste\Partnerships and Contracts\DECD\AUDITS\2017 Audits\Paringa Park PS 2017\Audit images\20171121_093653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9" r="7950" b="4745"/>
          <a:stretch/>
        </p:blipFill>
        <p:spPr bwMode="auto">
          <a:xfrm>
            <a:off x="298098" y="1563638"/>
            <a:ext cx="4248472" cy="2539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S:\Wipe Out Waste\Partnerships and Contracts\DECD\AUDITS\2017 Audits\Paringa Park PS 2017\Audit images\20171121_09433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1329612"/>
            <a:ext cx="1512168" cy="35283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S:\Wipe Out Waste\Partnerships and Contracts\DECD\AUDITS\2017 Audits\Paringa Park PS 2017\Audit images\Outdoor pops &amp; suckers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923678"/>
            <a:ext cx="2448272" cy="15730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55828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5681"/>
            <a:ext cx="9144001" cy="5206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924859"/>
            <a:ext cx="9169094" cy="1862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18731" y="1059582"/>
            <a:ext cx="918051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/>
              <a:t>DECD – Asset</a:t>
            </a:r>
            <a:r>
              <a:rPr lang="en-AU" sz="4000" b="1" dirty="0" smtClean="0"/>
              <a:t> </a:t>
            </a:r>
            <a:r>
              <a:rPr lang="en-AU" sz="4000" b="1" dirty="0"/>
              <a:t>Policy and Environmental </a:t>
            </a:r>
            <a:r>
              <a:rPr lang="en-AU" sz="4000" b="1" dirty="0" smtClean="0"/>
              <a:t>Resources team</a:t>
            </a:r>
            <a:endParaRPr lang="en-US" sz="4000" b="1" dirty="0" smtClean="0"/>
          </a:p>
        </p:txBody>
      </p:sp>
    </p:spTree>
    <p:extLst>
      <p:ext uri="{BB962C8B-B14F-4D97-AF65-F5344CB8AC3E}">
        <p14:creationId xmlns:p14="http://schemas.microsoft.com/office/powerpoint/2010/main" val="3563407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2644934"/>
            <a:ext cx="3466112" cy="1949688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5681"/>
            <a:ext cx="9144001" cy="5206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48" y="4153"/>
            <a:ext cx="9169094" cy="1188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13625" y="116885"/>
            <a:ext cx="914688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AU" sz="4400" b="1" dirty="0" smtClean="0"/>
              <a:t>Star of the Sea School</a:t>
            </a:r>
          </a:p>
          <a:p>
            <a:pPr algn="ctr">
              <a:lnSpc>
                <a:spcPct val="80000"/>
              </a:lnSpc>
            </a:pPr>
            <a:r>
              <a:rPr lang="en-AU" sz="3300" dirty="0" smtClean="0"/>
              <a:t>Showcase Presentation</a:t>
            </a:r>
            <a:endParaRPr lang="en-AU" sz="3300" dirty="0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9183351"/>
              </p:ext>
            </p:extLst>
          </p:nvPr>
        </p:nvGraphicFramePr>
        <p:xfrm>
          <a:off x="2216151" y="2314575"/>
          <a:ext cx="4710113" cy="5143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name="Packager Shell Object" showAsIcon="1" r:id="rId6" imgW="4709520" imgH="685800" progId="Package">
                  <p:embed/>
                </p:oleObj>
              </mc:Choice>
              <mc:Fallback>
                <p:oleObj name="Packager Shell Object" showAsIcon="1" r:id="rId6" imgW="470952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16151" y="2314575"/>
                        <a:ext cx="4710113" cy="5143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8"/>
          <p:cNvPicPr/>
          <p:nvPr/>
        </p:nvPicPr>
        <p:blipFill rotWithShape="1">
          <a:blip r:embed="rId8"/>
          <a:srcRect l="31551" t="14666" r="40255" b="21686"/>
          <a:stretch/>
        </p:blipFill>
        <p:spPr bwMode="auto">
          <a:xfrm>
            <a:off x="2411760" y="1059582"/>
            <a:ext cx="3744415" cy="35450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5496" y="4527947"/>
            <a:ext cx="903649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000" dirty="0">
                <a:hlinkClick r:id="rId9"/>
              </a:rPr>
              <a:t>https://www.facebook.com/ABCTV/videos/10159485608615543/?</a:t>
            </a:r>
            <a:r>
              <a:rPr lang="en-AU" sz="1000" dirty="0" smtClean="0">
                <a:hlinkClick r:id="rId9"/>
              </a:rPr>
              <a:t>hc_ref=ARSUt1a_elVM_4mmtMLGPFzG9IiVjNNLhg9r0iBRUhvALXd8axxUVaIEfKk-iBMVRgw&amp;pnref=story</a:t>
            </a:r>
            <a:endParaRPr lang="en-AU" sz="1000" dirty="0" smtClean="0"/>
          </a:p>
          <a:p>
            <a:endParaRPr lang="en-AU" sz="1200" dirty="0" smtClean="0"/>
          </a:p>
        </p:txBody>
      </p:sp>
    </p:spTree>
    <p:extLst>
      <p:ext uri="{BB962C8B-B14F-4D97-AF65-F5344CB8AC3E}">
        <p14:creationId xmlns:p14="http://schemas.microsoft.com/office/powerpoint/2010/main" val="3317614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3046706" y="1200154"/>
          <a:ext cx="3050588" cy="340118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050588"/>
              </a:tblGrid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Sue Coad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Sue Cox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Graeme Denton, Bright Spark Entertainment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it-IT" sz="800" u="none" strike="noStrike">
                          <a:effectLst/>
                        </a:rPr>
                        <a:t>Simone Cunningham, Zero Waste SA</a:t>
                      </a:r>
                      <a:endParaRPr lang="it-IT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Encounter Lutheran College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Highbury Primary School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Christ the King School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t"/>
                      <a:r>
                        <a:rPr lang="en-AU" sz="800" u="none" strike="noStrike" dirty="0">
                          <a:effectLst/>
                        </a:rPr>
                        <a:t>Banksia Park Kindergarten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/>
                </a:tc>
              </a:tr>
              <a:tr h="131036">
                <a:tc>
                  <a:txBody>
                    <a:bodyPr/>
                    <a:lstStyle/>
                    <a:p>
                      <a:pPr algn="l" fontAlgn="t"/>
                      <a:r>
                        <a:rPr lang="en-AU" sz="800" u="none" strike="noStrike" dirty="0">
                          <a:effectLst/>
                        </a:rPr>
                        <a:t>Banksia Park Kindergarten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/>
                </a:tc>
              </a:tr>
              <a:tr h="131036">
                <a:tc>
                  <a:txBody>
                    <a:bodyPr/>
                    <a:lstStyle/>
                    <a:p>
                      <a:pPr algn="l" fontAlgn="t"/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St Anthony's Catholic Primary School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St Joseph's School Murray Bridge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Immaculate Heart Of Mary School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Roxby Downs Area School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Roxby Downs Council, Anni Walsh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>
                          <a:effectLst/>
                        </a:rPr>
                        <a:t> </a:t>
                      </a:r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>
                          <a:effectLst/>
                        </a:rPr>
                        <a:t>Early Education for Sustainability SA  (Kaarin to accept)</a:t>
                      </a:r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>
                          <a:effectLst/>
                        </a:rPr>
                        <a:t>NRM Education, Harry</a:t>
                      </a:r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>
                          <a:effectLst/>
                        </a:rPr>
                        <a:t>NRM Education, Chris</a:t>
                      </a:r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>
                          <a:effectLst/>
                        </a:rPr>
                        <a:t>NRM Education, Sam</a:t>
                      </a:r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>
                          <a:effectLst/>
                        </a:rPr>
                        <a:t>NRM Education, Amy, Matt </a:t>
                      </a:r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24797">
                <a:tc>
                  <a:txBody>
                    <a:bodyPr/>
                    <a:lstStyle/>
                    <a:p>
                      <a:pPr algn="l" fontAlgn="b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>
                          <a:effectLst/>
                        </a:rPr>
                        <a:t>Paul  Howieson, Golden Grove High School</a:t>
                      </a:r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24797">
                <a:tc>
                  <a:txBody>
                    <a:bodyPr/>
                    <a:lstStyle/>
                    <a:p>
                      <a:pPr algn="l" fontAlgn="b"/>
                      <a:endParaRPr lang="en-AU" sz="8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  <a:tr h="131036">
                <a:tc>
                  <a:txBody>
                    <a:bodyPr/>
                    <a:lstStyle/>
                    <a:p>
                      <a:pPr algn="l" fontAlgn="b"/>
                      <a:r>
                        <a:rPr lang="en-AU" sz="800" u="none" strike="noStrike" dirty="0">
                          <a:effectLst/>
                        </a:rPr>
                        <a:t>Glenunga International High School</a:t>
                      </a:r>
                      <a:endParaRPr lang="en-AU" sz="8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8320" marR="8320" marT="6240" marB="0" anchor="b"/>
                </a:tc>
              </a:tr>
            </a:tbl>
          </a:graphicData>
        </a:graphic>
      </p:graphicFrame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1" y="-16841"/>
            <a:ext cx="9180512" cy="52063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:\Wipe Out Waste\Partnerships and Contracts\Sust Comms\2014 sustain comms awards\2014 powerpoint graphics\wipe out waste awards bann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311" y="303837"/>
            <a:ext cx="9229823" cy="11877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943707" y="-49574"/>
            <a:ext cx="525658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0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 program </a:t>
            </a:r>
            <a:r>
              <a:rPr lang="en-AU" sz="20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of Green Industries SA</a:t>
            </a:r>
            <a:endParaRPr lang="en-AU" sz="2000" b="1" dirty="0">
              <a:ln w="11430"/>
              <a:solidFill>
                <a:schemeClr val="bg1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  <a:p>
            <a:pPr algn="ctr"/>
            <a:r>
              <a:rPr lang="en-AU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delivered by KESAB </a:t>
            </a:r>
            <a:r>
              <a:rPr lang="en-AU" b="1" i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environmental solutions</a:t>
            </a:r>
            <a:r>
              <a:rPr lang="en-A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5785" y="34658"/>
            <a:ext cx="601799" cy="5213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111411" y="34659"/>
            <a:ext cx="926697" cy="487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4098" name="Picture 2" descr="S:\Wipe Out Waste\Communications\Media\2013\2013 Aug 21 Loxton News WOW  group shot with Hele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885918"/>
            <a:ext cx="2448272" cy="13035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91670" y="1455287"/>
            <a:ext cx="5040284" cy="39395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400" b="1" dirty="0" smtClean="0">
              <a:solidFill>
                <a:schemeClr val="bg1"/>
              </a:solidFill>
            </a:endParaRPr>
          </a:p>
          <a:p>
            <a:r>
              <a:rPr lang="en-AU" sz="2800" b="1" baseline="10000" dirty="0" smtClean="0">
                <a:solidFill>
                  <a:schemeClr val="bg1"/>
                </a:solidFill>
              </a:rPr>
              <a:t>▼</a:t>
            </a:r>
            <a:r>
              <a:rPr lang="en-US" sz="2800" b="1" dirty="0" smtClean="0">
                <a:solidFill>
                  <a:schemeClr val="bg1"/>
                </a:solidFill>
              </a:rPr>
              <a:t> </a:t>
            </a:r>
            <a:r>
              <a:rPr lang="en-AU" sz="2800" b="1" dirty="0" smtClean="0">
                <a:solidFill>
                  <a:schemeClr val="bg1"/>
                </a:solidFill>
              </a:rPr>
              <a:t>E-cycle, Peats </a:t>
            </a:r>
            <a:r>
              <a:rPr lang="en-AU" sz="2800" b="1" dirty="0">
                <a:solidFill>
                  <a:schemeClr val="bg1"/>
                </a:solidFill>
              </a:rPr>
              <a:t>Soils</a:t>
            </a:r>
            <a:r>
              <a:rPr lang="en-AU" sz="2800" b="1" dirty="0" smtClean="0">
                <a:solidFill>
                  <a:schemeClr val="bg1"/>
                </a:solidFill>
              </a:rPr>
              <a:t>, VISY</a:t>
            </a:r>
            <a:r>
              <a:rPr lang="en-AU" sz="2800" b="1" dirty="0">
                <a:solidFill>
                  <a:schemeClr val="bg1"/>
                </a:solidFill>
              </a:rPr>
              <a:t>, </a:t>
            </a:r>
          </a:p>
          <a:p>
            <a:r>
              <a:rPr lang="en-AU" sz="2800" b="1" dirty="0">
                <a:solidFill>
                  <a:schemeClr val="bg1"/>
                </a:solidFill>
              </a:rPr>
              <a:t>   </a:t>
            </a:r>
            <a:r>
              <a:rPr lang="en-AU" sz="2800" b="1" dirty="0" smtClean="0">
                <a:solidFill>
                  <a:schemeClr val="bg1"/>
                </a:solidFill>
              </a:rPr>
              <a:t> Cleanaway</a:t>
            </a:r>
            <a:r>
              <a:rPr lang="en-AU" sz="2800" b="1" dirty="0">
                <a:solidFill>
                  <a:schemeClr val="bg1"/>
                </a:solidFill>
              </a:rPr>
              <a:t>, </a:t>
            </a:r>
            <a:r>
              <a:rPr lang="en-AU" sz="2800" b="1" dirty="0" smtClean="0">
                <a:solidFill>
                  <a:schemeClr val="bg1"/>
                </a:solidFill>
              </a:rPr>
              <a:t>Jeffries, ARR </a:t>
            </a:r>
            <a:endParaRPr lang="en-AU" sz="28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endParaRPr lang="en-AU" sz="1400" b="1" dirty="0">
              <a:ln>
                <a:solidFill>
                  <a:schemeClr val="tx1"/>
                </a:solidFill>
              </a:ln>
              <a:solidFill>
                <a:schemeClr val="bg1"/>
              </a:solidFill>
            </a:endParaRPr>
          </a:p>
          <a:p>
            <a:r>
              <a:rPr lang="en-AU" sz="2800" b="1" baseline="10000" dirty="0">
                <a:solidFill>
                  <a:schemeClr val="bg1"/>
                </a:solidFill>
              </a:rPr>
              <a:t>▼ </a:t>
            </a:r>
            <a:r>
              <a:rPr lang="en-AU" sz="2800" b="1" baseline="10000" dirty="0" smtClean="0">
                <a:solidFill>
                  <a:schemeClr val="bg1"/>
                </a:solidFill>
              </a:rPr>
              <a:t> </a:t>
            </a:r>
            <a:r>
              <a:rPr lang="en-US" sz="2800" b="1" dirty="0">
                <a:solidFill>
                  <a:schemeClr val="bg1"/>
                </a:solidFill>
              </a:rPr>
              <a:t>Gowrie SA </a:t>
            </a:r>
            <a:endParaRPr lang="en-US" sz="2800" b="1" dirty="0" smtClean="0">
              <a:solidFill>
                <a:schemeClr val="bg1"/>
              </a:solidFill>
            </a:endParaRPr>
          </a:p>
          <a:p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</a:rPr>
              <a:t>   Gladigau </a:t>
            </a:r>
            <a:r>
              <a:rPr lang="en-US" sz="2800" b="1" dirty="0">
                <a:solidFill>
                  <a:schemeClr val="bg1"/>
                </a:solidFill>
              </a:rPr>
              <a:t>Park </a:t>
            </a:r>
            <a:r>
              <a:rPr lang="en-US" sz="2800" b="1" dirty="0" smtClean="0">
                <a:solidFill>
                  <a:schemeClr val="bg1"/>
                </a:solidFill>
              </a:rPr>
              <a:t>Kindergarten</a:t>
            </a:r>
          </a:p>
          <a:p>
            <a:r>
              <a:rPr lang="en-US" sz="2800" b="1" dirty="0">
                <a:solidFill>
                  <a:schemeClr val="bg1"/>
                </a:solidFill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</a:rPr>
              <a:t>   St </a:t>
            </a:r>
            <a:r>
              <a:rPr lang="en-US" sz="2800" b="1" dirty="0">
                <a:solidFill>
                  <a:schemeClr val="bg1"/>
                </a:solidFill>
              </a:rPr>
              <a:t>Helen’s Park </a:t>
            </a:r>
            <a:r>
              <a:rPr lang="en-US" sz="2800" b="1" dirty="0" smtClean="0">
                <a:solidFill>
                  <a:schemeClr val="bg1"/>
                </a:solidFill>
              </a:rPr>
              <a:t>Kindergarten </a:t>
            </a:r>
            <a:endParaRPr lang="en-US" sz="2800" b="1" dirty="0">
              <a:solidFill>
                <a:schemeClr val="bg1"/>
              </a:solidFill>
            </a:endParaRPr>
          </a:p>
          <a:p>
            <a:r>
              <a:rPr lang="en-US" sz="2800" b="1" dirty="0" smtClean="0">
                <a:solidFill>
                  <a:schemeClr val="bg1"/>
                </a:solidFill>
              </a:rPr>
              <a:t>    Eden Hills </a:t>
            </a:r>
            <a:r>
              <a:rPr lang="en-US" sz="2800" b="1" dirty="0">
                <a:solidFill>
                  <a:schemeClr val="bg1"/>
                </a:solidFill>
              </a:rPr>
              <a:t>Kindergarten</a:t>
            </a:r>
          </a:p>
          <a:p>
            <a:endParaRPr lang="en-US" sz="2200" b="1" dirty="0" smtClean="0">
              <a:solidFill>
                <a:schemeClr val="bg1"/>
              </a:solidFill>
            </a:endParaRPr>
          </a:p>
          <a:p>
            <a:endParaRPr lang="en-US" sz="2200" b="1" dirty="0">
              <a:solidFill>
                <a:schemeClr val="bg1"/>
              </a:solidFill>
            </a:endParaRPr>
          </a:p>
        </p:txBody>
      </p:sp>
      <p:pic>
        <p:nvPicPr>
          <p:cNvPr id="4099" name="Picture 3" descr="S:\Wipe Out Waste\Communications\Media\2013\2013 RR July 24 launch simone with portside students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954" y="2715767"/>
            <a:ext cx="2256008" cy="11521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:\Wipe Out Waste\Partnerships and Contracts\Sust Comms\2014 sustain comms awards\2014 powerpoint graphics\2014 SC winners photos\WOW page pics\sml Vaughan with slinky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3180" y="1491630"/>
            <a:ext cx="2516597" cy="12921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4" name="Picture 2" descr="S:\Wipe Out Waste\Images\WOW Graphics\GISA white logo transp bkgnd.pn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4477723"/>
            <a:ext cx="648072" cy="665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S:\Wipe Out Waste\Images\WOW Graphics\KESAB white logo transp bkgrnd.pn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4876" y="4407954"/>
            <a:ext cx="876893" cy="735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1266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2644934"/>
            <a:ext cx="3466112" cy="1949688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5681"/>
            <a:ext cx="9144001" cy="5206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87474"/>
            <a:ext cx="9169094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48" t="20489" r="85168" b="72195"/>
          <a:stretch/>
        </p:blipFill>
        <p:spPr bwMode="auto">
          <a:xfrm>
            <a:off x="1547664" y="1923679"/>
            <a:ext cx="1440160" cy="6480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9460" y="2031690"/>
            <a:ext cx="648074" cy="21602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402"/>
          <a:stretch/>
        </p:blipFill>
        <p:spPr bwMode="auto">
          <a:xfrm>
            <a:off x="2267745" y="1942662"/>
            <a:ext cx="814029" cy="6488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1"/>
          <p:cNvPicPr/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006" y="1357461"/>
            <a:ext cx="3914775" cy="17183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sp>
        <p:nvSpPr>
          <p:cNvPr id="3" name="Rectangle 2"/>
          <p:cNvSpPr/>
          <p:nvPr/>
        </p:nvSpPr>
        <p:spPr>
          <a:xfrm>
            <a:off x="35496" y="123478"/>
            <a:ext cx="9108504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000" b="1" dirty="0" smtClean="0"/>
              <a:t>E - cycle, Peats Soils, VISY </a:t>
            </a:r>
            <a:endParaRPr lang="en-AU" sz="40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r>
              <a:rPr lang="en-AU" sz="3000" dirty="0"/>
              <a:t>Outstanding contribution to resource recovery education.</a:t>
            </a:r>
          </a:p>
        </p:txBody>
      </p:sp>
      <p:pic>
        <p:nvPicPr>
          <p:cNvPr id="11" name="Picture 10" descr="S:\Wipe Out Waste\Images\folders to be sorted\2014 LOCATIONS + TRIPS\2014 pics- April Sept\Photo0943.jpg"/>
          <p:cNvPicPr/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8" t="22150" r="11035" b="5595"/>
          <a:stretch/>
        </p:blipFill>
        <p:spPr bwMode="auto">
          <a:xfrm>
            <a:off x="639106" y="2965915"/>
            <a:ext cx="4292934" cy="19820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Content Placeholder 3" descr="S:\Waste Education\Special Projects\WIC\VISY\Recycling MRF sort copysml.jpg"/>
          <p:cNvPicPr>
            <a:picLocks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4" t="2966" r="1891" b="3772"/>
          <a:stretch/>
        </p:blipFill>
        <p:spPr bwMode="auto">
          <a:xfrm>
            <a:off x="5004048" y="1574074"/>
            <a:ext cx="4104457" cy="20057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 descr="S:\Waste Education\Special Projects\WIC\Images - Photos\2015 WEC session photos - have permission to use\Belair PS WEC photos July 2015\27 July\Class 1 (Teacher Corrie Lucas)\DSCN0247.JPG"/>
          <p:cNvPicPr/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283718"/>
            <a:ext cx="1830545" cy="2193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Picture 15"/>
          <p:cNvPicPr/>
          <p:nvPr/>
        </p:nvPicPr>
        <p:blipFill rotWithShape="1">
          <a:blip r:embed="rId13"/>
          <a:srcRect l="17640" t="4438" r="60392" b="80769"/>
          <a:stretch/>
        </p:blipFill>
        <p:spPr bwMode="auto">
          <a:xfrm>
            <a:off x="3635896" y="4428755"/>
            <a:ext cx="1257300" cy="476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80086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2644934"/>
            <a:ext cx="3466112" cy="1949688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5681"/>
            <a:ext cx="9144001" cy="5206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4022"/>
            <a:ext cx="9169094" cy="1207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9954" y="-27508"/>
            <a:ext cx="9169094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400" b="1" dirty="0" smtClean="0"/>
              <a:t>Cleanaway </a:t>
            </a:r>
            <a:endParaRPr lang="en-AU" sz="44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r>
              <a:rPr lang="en-AU" sz="3000" dirty="0"/>
              <a:t>Outstanding contribution </a:t>
            </a:r>
            <a:r>
              <a:rPr lang="en-AU" sz="3000" dirty="0" smtClean="0"/>
              <a:t>to </a:t>
            </a:r>
            <a:r>
              <a:rPr lang="en-AU" sz="3000" dirty="0"/>
              <a:t>resource </a:t>
            </a:r>
            <a:r>
              <a:rPr lang="en-AU" sz="3000" dirty="0" smtClean="0"/>
              <a:t>recovery education.</a:t>
            </a:r>
            <a:endParaRPr lang="en-AU" sz="3000" dirty="0"/>
          </a:p>
        </p:txBody>
      </p:sp>
      <p:pic>
        <p:nvPicPr>
          <p:cNvPr id="9" name="Picture 8" descr="S:\Wipe Out Waste\Images\WOW Holiday Fieldtrips\2017\YatZ April 2017\20170427_132733.jpg"/>
          <p:cNvPicPr/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71" t="14128" r="4432" b="21606"/>
          <a:stretch/>
        </p:blipFill>
        <p:spPr bwMode="auto">
          <a:xfrm>
            <a:off x="6404655" y="1516955"/>
            <a:ext cx="2159298" cy="27728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Picture 9" descr="S:\Waste Education\Special Projects\WIC\Images - Photos\2015 WEC session photos - have permission to use\Belair PS WEC photos July 2015\27 July\Class 2 (Teacher Kate Lajoie)\DSCN0259.JPG"/>
          <p:cNvPicPr/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037" r="-6862"/>
          <a:stretch/>
        </p:blipFill>
        <p:spPr bwMode="auto">
          <a:xfrm>
            <a:off x="3054478" y="1160178"/>
            <a:ext cx="3899140" cy="3972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/>
          <p:nvPr/>
        </p:nvPicPr>
        <p:blipFill rotWithShape="1">
          <a:blip r:embed="rId8"/>
          <a:srcRect l="8987" t="11834" r="77635" b="79882"/>
          <a:stretch/>
        </p:blipFill>
        <p:spPr bwMode="auto">
          <a:xfrm rot="21341960">
            <a:off x="4442386" y="1235396"/>
            <a:ext cx="1182864" cy="4285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3" name="Picture 12" descr="S:\Wipe Out Waste\Images\Industry &amp; field trip locations\Cleanaway Field trip- Jo's pics\DSCN1433.JPG"/>
          <p:cNvPicPr/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388"/>
          <a:stretch/>
        </p:blipFill>
        <p:spPr bwMode="auto">
          <a:xfrm>
            <a:off x="151760" y="1359747"/>
            <a:ext cx="2844745" cy="3130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/>
          <p:cNvPicPr/>
          <p:nvPr/>
        </p:nvPicPr>
        <p:blipFill rotWithShape="1">
          <a:blip r:embed="rId8"/>
          <a:srcRect l="8987" t="11834" r="77635" b="79882"/>
          <a:stretch/>
        </p:blipFill>
        <p:spPr bwMode="auto">
          <a:xfrm>
            <a:off x="1187624" y="2257984"/>
            <a:ext cx="1137726" cy="3137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94757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5468</TotalTime>
  <Words>442</Words>
  <Application>Microsoft Office PowerPoint</Application>
  <PresentationFormat>On-screen Show (16:9)</PresentationFormat>
  <Paragraphs>87</Paragraphs>
  <Slides>16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8" baseType="lpstr">
      <vt:lpstr>Office Theme</vt:lpstr>
      <vt:lpstr>Packager Shell Object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Cally Malone</dc:creator>
  <cp:lastModifiedBy>Jo Hendrikx</cp:lastModifiedBy>
  <cp:revision>326</cp:revision>
  <cp:lastPrinted>2017-11-27T08:49:34Z</cp:lastPrinted>
  <dcterms:created xsi:type="dcterms:W3CDTF">2014-09-25T00:45:39Z</dcterms:created>
  <dcterms:modified xsi:type="dcterms:W3CDTF">2017-12-11T06:03:10Z</dcterms:modified>
</cp:coreProperties>
</file>