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7" r:id="rId2"/>
    <p:sldId id="296" r:id="rId3"/>
    <p:sldId id="291" r:id="rId4"/>
    <p:sldId id="256" r:id="rId5"/>
    <p:sldId id="286" r:id="rId6"/>
    <p:sldId id="287" r:id="rId7"/>
    <p:sldId id="265" r:id="rId8"/>
    <p:sldId id="267" r:id="rId9"/>
    <p:sldId id="266" r:id="rId10"/>
    <p:sldId id="269" r:id="rId11"/>
    <p:sldId id="288" r:id="rId12"/>
    <p:sldId id="273" r:id="rId13"/>
    <p:sldId id="262" r:id="rId14"/>
    <p:sldId id="292" r:id="rId15"/>
    <p:sldId id="295" r:id="rId16"/>
    <p:sldId id="289" r:id="rId17"/>
    <p:sldId id="283" r:id="rId18"/>
    <p:sldId id="290" r:id="rId19"/>
    <p:sldId id="277" r:id="rId20"/>
    <p:sldId id="280" r:id="rId21"/>
    <p:sldId id="285" r:id="rId22"/>
    <p:sldId id="284" r:id="rId23"/>
    <p:sldId id="293" r:id="rId24"/>
    <p:sldId id="268" r:id="rId25"/>
    <p:sldId id="294" r:id="rId2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514" autoAdjust="0"/>
  </p:normalViewPr>
  <p:slideViewPr>
    <p:cSldViewPr>
      <p:cViewPr varScale="1">
        <p:scale>
          <a:sx n="101" d="100"/>
          <a:sy n="101" d="100"/>
        </p:scale>
        <p:origin x="-1914"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boss\Storage\Wipe%20Out%20Waste\Audits\Bin%20Audits\Total%20Sites%20Audit%20results\2012\2012%20All%20sites%20average%20at%2029.11.12%20pppd.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boss\Storage\Wipe%20Out%20Waste\Audits\Bin%20Audits\Total%20Sites%20Audit%20results\2012\2012%20All%20sites%20average%20at%2029.11.12%20pppd.xls"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sz="800" b="0" i="0" u="none" strike="noStrike" baseline="0">
                <a:solidFill>
                  <a:srgbClr val="000000"/>
                </a:solidFill>
                <a:latin typeface="Arial"/>
                <a:ea typeface="Arial"/>
                <a:cs typeface="Arial"/>
              </a:defRPr>
            </a:pPr>
            <a:r>
              <a:rPr lang="en-AU" sz="1800" b="1" i="0" u="none" strike="noStrike" baseline="0" dirty="0">
                <a:solidFill>
                  <a:srgbClr val="000000"/>
                </a:solidFill>
                <a:latin typeface="Arial"/>
                <a:cs typeface="Arial"/>
              </a:rPr>
              <a:t>Average School Material Streams </a:t>
            </a:r>
            <a:r>
              <a:rPr lang="en-AU" sz="1800" b="1" i="0" u="none" strike="noStrike" baseline="0" dirty="0" smtClean="0">
                <a:solidFill>
                  <a:srgbClr val="000000"/>
                </a:solidFill>
                <a:latin typeface="Arial"/>
                <a:cs typeface="Arial"/>
              </a:rPr>
              <a:t>Summary (volume</a:t>
            </a:r>
            <a:r>
              <a:rPr lang="en-AU" sz="1800" b="1" i="0" u="none" strike="noStrike" baseline="0" dirty="0">
                <a:solidFill>
                  <a:srgbClr val="000000"/>
                </a:solidFill>
                <a:latin typeface="Arial"/>
                <a:cs typeface="Arial"/>
              </a:rPr>
              <a:t>) </a:t>
            </a:r>
            <a:r>
              <a:rPr lang="en-AU" sz="1800" b="1" i="0" u="none" strike="noStrike" baseline="0" dirty="0" smtClean="0">
                <a:solidFill>
                  <a:srgbClr val="000000"/>
                </a:solidFill>
                <a:latin typeface="Arial"/>
                <a:cs typeface="Arial"/>
              </a:rPr>
              <a:t/>
            </a:r>
            <a:br>
              <a:rPr lang="en-AU" sz="1800" b="1" i="0" u="none" strike="noStrike" baseline="0" dirty="0" smtClean="0">
                <a:solidFill>
                  <a:srgbClr val="000000"/>
                </a:solidFill>
                <a:latin typeface="Arial"/>
                <a:cs typeface="Arial"/>
              </a:rPr>
            </a:br>
            <a:endParaRPr lang="en-AU" dirty="0"/>
          </a:p>
        </c:rich>
      </c:tx>
      <c:layout>
        <c:manualLayout>
          <c:xMode val="edge"/>
          <c:yMode val="edge"/>
          <c:x val="0.22018079503006038"/>
          <c:y val="3.036320880171563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10189418680600915"/>
          <c:y val="0.26597043790578812"/>
          <c:w val="0.81171011690161865"/>
          <c:h val="0.65398219959347181"/>
        </c:manualLayout>
      </c:layout>
      <c:pie3DChart>
        <c:varyColors val="1"/>
        <c:ser>
          <c:idx val="0"/>
          <c:order val="0"/>
          <c:spPr>
            <a:solidFill>
              <a:srgbClr val="9999FF"/>
            </a:solidFill>
            <a:ln w="12700">
              <a:solidFill>
                <a:srgbClr val="000000"/>
              </a:solidFill>
              <a:prstDash val="solid"/>
            </a:ln>
          </c:spPr>
          <c:explosion val="10"/>
          <c:dPt>
            <c:idx val="0"/>
            <c:bubble3D val="0"/>
            <c:spPr>
              <a:solidFill>
                <a:srgbClr val="FF0000"/>
              </a:solidFill>
              <a:ln w="12700">
                <a:solidFill>
                  <a:srgbClr val="000000"/>
                </a:solidFill>
                <a:prstDash val="solid"/>
              </a:ln>
            </c:spPr>
          </c:dPt>
          <c:dPt>
            <c:idx val="1"/>
            <c:bubble3D val="0"/>
            <c:spPr>
              <a:solidFill>
                <a:srgbClr val="FFFF00"/>
              </a:solidFill>
              <a:ln w="12700">
                <a:solidFill>
                  <a:srgbClr val="000000"/>
                </a:solidFill>
                <a:prstDash val="solid"/>
              </a:ln>
            </c:spPr>
          </c:dPt>
          <c:dPt>
            <c:idx val="2"/>
            <c:bubble3D val="0"/>
            <c:spPr>
              <a:solidFill>
                <a:srgbClr val="99CC00"/>
              </a:solidFill>
              <a:ln w="12700">
                <a:solidFill>
                  <a:srgbClr val="000000"/>
                </a:solidFill>
                <a:prstDash val="solid"/>
              </a:ln>
            </c:spPr>
          </c:dPt>
          <c:dPt>
            <c:idx val="3"/>
            <c:bubble3D val="0"/>
            <c:spPr>
              <a:solidFill>
                <a:srgbClr val="CC99FF"/>
              </a:solidFill>
              <a:ln w="12700">
                <a:solidFill>
                  <a:srgbClr val="000000"/>
                </a:solidFill>
                <a:prstDash val="solid"/>
              </a:ln>
            </c:spPr>
          </c:dPt>
          <c:dLbls>
            <c:dLbl>
              <c:idx val="0"/>
              <c:layout>
                <c:manualLayout>
                  <c:x val="-5.4795537886307651E-2"/>
                  <c:y val="-4.5626665087916643E-2"/>
                </c:manualLayout>
              </c:layout>
              <c:dLblPos val="bestFit"/>
              <c:showLegendKey val="0"/>
              <c:showVal val="0"/>
              <c:showCatName val="1"/>
              <c:showSerName val="0"/>
              <c:showPercent val="1"/>
              <c:showBubbleSize val="0"/>
            </c:dLbl>
            <c:dLbl>
              <c:idx val="1"/>
              <c:layout>
                <c:manualLayout>
                  <c:x val="6.6249736418480018E-2"/>
                  <c:y val="-1.1357330333708287E-2"/>
                </c:manualLayout>
              </c:layout>
              <c:dLblPos val="bestFit"/>
              <c:showLegendKey val="0"/>
              <c:showVal val="0"/>
              <c:showCatName val="1"/>
              <c:showSerName val="0"/>
              <c:showPercent val="1"/>
              <c:showBubbleSize val="0"/>
            </c:dLbl>
            <c:dLbl>
              <c:idx val="2"/>
              <c:layout>
                <c:manualLayout>
                  <c:x val="5.58252287373288E-2"/>
                  <c:y val="-0.11287431176366113"/>
                </c:manualLayout>
              </c:layout>
              <c:dLblPos val="bestFit"/>
              <c:showLegendKey val="0"/>
              <c:showVal val="0"/>
              <c:showCatName val="1"/>
              <c:showSerName val="0"/>
              <c:showPercent val="1"/>
              <c:showBubbleSize val="0"/>
            </c:dLbl>
            <c:dLbl>
              <c:idx val="3"/>
              <c:layout>
                <c:manualLayout>
                  <c:x val="1.6834617718360194E-2"/>
                  <c:y val="-4.3341621733636586E-2"/>
                </c:manualLayout>
              </c:layout>
              <c:dLblPos val="bestFit"/>
              <c:showLegendKey val="0"/>
              <c:showVal val="0"/>
              <c:showCatName val="1"/>
              <c:showSerName val="0"/>
              <c:showPercent val="1"/>
              <c:showBubbleSize val="0"/>
            </c:dLbl>
            <c:numFmt formatCode="0%" sourceLinked="0"/>
            <c:spPr>
              <a:noFill/>
              <a:ln w="25400">
                <a:noFill/>
              </a:ln>
            </c:spPr>
            <c:txPr>
              <a:bodyPr/>
              <a:lstStyle/>
              <a:p>
                <a:pPr>
                  <a:defRPr sz="1600" b="0" i="0" u="none" strike="noStrike" baseline="0">
                    <a:solidFill>
                      <a:srgbClr val="000000"/>
                    </a:solidFill>
                    <a:latin typeface="Arial"/>
                    <a:ea typeface="Arial"/>
                    <a:cs typeface="Arial"/>
                  </a:defRPr>
                </a:pPr>
                <a:endParaRPr lang="en-US"/>
              </a:p>
            </c:txPr>
            <c:showLegendKey val="0"/>
            <c:showVal val="0"/>
            <c:showCatName val="1"/>
            <c:showSerName val="0"/>
            <c:showPercent val="1"/>
            <c:showBubbleSize val="0"/>
            <c:showLeaderLines val="1"/>
          </c:dLbls>
          <c:cat>
            <c:strRef>
              <c:f>('Results - Volume'!$A$15,'Results - Volume'!$A$24,'Results - Volume'!$A$32,'Results - Volume'!$A$37)</c:f>
              <c:strCache>
                <c:ptCount val="4"/>
                <c:pt idx="0">
                  <c:v>Landfill Items</c:v>
                </c:pt>
                <c:pt idx="1">
                  <c:v>Recyclables</c:v>
                </c:pt>
                <c:pt idx="2">
                  <c:v>Compostables</c:v>
                </c:pt>
                <c:pt idx="3">
                  <c:v>Reusables</c:v>
                </c:pt>
              </c:strCache>
            </c:strRef>
          </c:cat>
          <c:val>
            <c:numRef>
              <c:f>('Results - Volume'!$O$15,'Results - Volume'!$O$24,'Results - Volume'!$O$32,'Results - Volume'!$O$37)</c:f>
              <c:numCache>
                <c:formatCode>0.0</c:formatCode>
                <c:ptCount val="4"/>
                <c:pt idx="0">
                  <c:v>28.68511684210846</c:v>
                </c:pt>
                <c:pt idx="1">
                  <c:v>34.580957288652328</c:v>
                </c:pt>
                <c:pt idx="2">
                  <c:v>31.915378399601313</c:v>
                </c:pt>
                <c:pt idx="3">
                  <c:v>4.8545981443499597</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olidFill>
      <a:srgbClr val="FFFFFF"/>
    </a:solidFill>
    <a:ln w="3175">
      <a:noFill/>
      <a:prstDash val="solid"/>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sz="825" b="0" i="0" u="none" strike="noStrike" baseline="0">
                <a:solidFill>
                  <a:srgbClr val="000000"/>
                </a:solidFill>
                <a:latin typeface="Arial"/>
                <a:ea typeface="Arial"/>
                <a:cs typeface="Arial"/>
              </a:defRPr>
            </a:pPr>
            <a:r>
              <a:rPr lang="en-AU" sz="1800" b="1" i="0" u="none" strike="noStrike" baseline="0" dirty="0" smtClean="0">
                <a:effectLst/>
              </a:rPr>
              <a:t>Average </a:t>
            </a:r>
            <a:r>
              <a:rPr lang="en-AU" sz="1800" b="1" i="0" u="none" strike="noStrike" baseline="0" dirty="0" smtClean="0">
                <a:solidFill>
                  <a:srgbClr val="000000"/>
                </a:solidFill>
                <a:latin typeface="Arial"/>
                <a:cs typeface="Arial"/>
              </a:rPr>
              <a:t>School Material </a:t>
            </a:r>
            <a:r>
              <a:rPr lang="en-AU" sz="1800" b="1" i="0" u="none" strike="noStrike" baseline="0" dirty="0">
                <a:solidFill>
                  <a:srgbClr val="000000"/>
                </a:solidFill>
                <a:latin typeface="Arial"/>
                <a:cs typeface="Arial"/>
              </a:rPr>
              <a:t>Streams Summary (weight</a:t>
            </a:r>
            <a:r>
              <a:rPr lang="en-AU" sz="1800" b="1" i="0" u="none" strike="noStrike" baseline="0" dirty="0" smtClean="0">
                <a:solidFill>
                  <a:srgbClr val="000000"/>
                </a:solidFill>
                <a:latin typeface="Arial"/>
                <a:cs typeface="Arial"/>
              </a:rPr>
              <a:t>) </a:t>
            </a:r>
            <a:br>
              <a:rPr lang="en-AU" sz="1800" b="1" i="0" u="none" strike="noStrike" baseline="0" dirty="0" smtClean="0">
                <a:solidFill>
                  <a:srgbClr val="000000"/>
                </a:solidFill>
                <a:latin typeface="Arial"/>
                <a:cs typeface="Arial"/>
              </a:rPr>
            </a:br>
            <a:r>
              <a:rPr lang="en-AU" sz="1000" b="0" i="0" u="none" strike="noStrike" baseline="0" dirty="0" smtClean="0">
                <a:solidFill>
                  <a:srgbClr val="000000"/>
                </a:solidFill>
                <a:latin typeface="Arial"/>
                <a:cs typeface="Arial"/>
              </a:rPr>
              <a:t>(</a:t>
            </a:r>
            <a:r>
              <a:rPr lang="en-AU" sz="1000" b="0" i="0" u="none" strike="noStrike" baseline="0" dirty="0">
                <a:solidFill>
                  <a:srgbClr val="000000"/>
                </a:solidFill>
                <a:latin typeface="Arial"/>
                <a:cs typeface="Arial"/>
              </a:rPr>
              <a:t>29/11/12) </a:t>
            </a:r>
            <a:endParaRPr lang="en-AU" sz="1000" dirty="0"/>
          </a:p>
        </c:rich>
      </c:tx>
      <c:layout>
        <c:manualLayout>
          <c:xMode val="edge"/>
          <c:yMode val="edge"/>
          <c:x val="0.20210715182126004"/>
          <c:y val="4.1159199903714395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5.9456227620380116E-2"/>
          <c:y val="0.17948796584330137"/>
          <c:w val="0.86701535950122333"/>
          <c:h val="0.76514029305385822"/>
        </c:manualLayout>
      </c:layout>
      <c:pie3DChart>
        <c:varyColors val="1"/>
        <c:ser>
          <c:idx val="0"/>
          <c:order val="0"/>
          <c:spPr>
            <a:solidFill>
              <a:srgbClr val="9999FF"/>
            </a:solidFill>
            <a:ln w="12700">
              <a:solidFill>
                <a:srgbClr val="000000"/>
              </a:solidFill>
              <a:prstDash val="solid"/>
            </a:ln>
          </c:spPr>
          <c:explosion val="18"/>
          <c:dPt>
            <c:idx val="0"/>
            <c:bubble3D val="0"/>
            <c:spPr>
              <a:solidFill>
                <a:srgbClr val="FF0000"/>
              </a:solidFill>
              <a:ln w="12700">
                <a:solidFill>
                  <a:srgbClr val="000000"/>
                </a:solidFill>
                <a:prstDash val="solid"/>
              </a:ln>
            </c:spPr>
          </c:dPt>
          <c:dPt>
            <c:idx val="1"/>
            <c:bubble3D val="0"/>
            <c:spPr>
              <a:solidFill>
                <a:srgbClr val="FFFF00"/>
              </a:solidFill>
              <a:ln w="12700">
                <a:solidFill>
                  <a:srgbClr val="000000"/>
                </a:solidFill>
                <a:prstDash val="solid"/>
              </a:ln>
            </c:spPr>
          </c:dPt>
          <c:dPt>
            <c:idx val="2"/>
            <c:bubble3D val="0"/>
            <c:spPr>
              <a:solidFill>
                <a:srgbClr val="99CC00"/>
              </a:solidFill>
              <a:ln w="12700">
                <a:solidFill>
                  <a:srgbClr val="000000"/>
                </a:solidFill>
                <a:prstDash val="solid"/>
              </a:ln>
            </c:spPr>
          </c:dPt>
          <c:dPt>
            <c:idx val="3"/>
            <c:bubble3D val="0"/>
            <c:spPr>
              <a:solidFill>
                <a:srgbClr val="CCFFFF"/>
              </a:solidFill>
              <a:ln w="12700">
                <a:solidFill>
                  <a:srgbClr val="000000"/>
                </a:solidFill>
                <a:prstDash val="solid"/>
              </a:ln>
            </c:spPr>
          </c:dPt>
          <c:dLbls>
            <c:dLbl>
              <c:idx val="0"/>
              <c:layout>
                <c:manualLayout>
                  <c:x val="-7.426584439881595E-2"/>
                  <c:y val="-6.9801272080879898E-2"/>
                </c:manualLayout>
              </c:layout>
              <c:tx>
                <c:rich>
                  <a:bodyPr/>
                  <a:lstStyle/>
                  <a:p>
                    <a:r>
                      <a:rPr lang="en-US" sz="1600" dirty="0"/>
                      <a:t>Landfill Items
14%</a:t>
                    </a:r>
                  </a:p>
                </c:rich>
              </c:tx>
              <c:showLegendKey val="0"/>
              <c:showVal val="0"/>
              <c:showCatName val="1"/>
              <c:showSerName val="0"/>
              <c:showPercent val="1"/>
              <c:showBubbleSize val="0"/>
            </c:dLbl>
            <c:dLbl>
              <c:idx val="1"/>
              <c:layout>
                <c:manualLayout>
                  <c:x val="-0.10676083708213006"/>
                  <c:y val="0.29178374470737817"/>
                </c:manualLayout>
              </c:layout>
              <c:tx>
                <c:rich>
                  <a:bodyPr/>
                  <a:lstStyle/>
                  <a:p>
                    <a:r>
                      <a:rPr lang="en-US" sz="1600" dirty="0"/>
                      <a:t>Recyclables
21%</a:t>
                    </a:r>
                  </a:p>
                </c:rich>
              </c:tx>
              <c:showLegendKey val="0"/>
              <c:showVal val="0"/>
              <c:showCatName val="1"/>
              <c:showSerName val="0"/>
              <c:showPercent val="1"/>
              <c:showBubbleSize val="0"/>
            </c:dLbl>
            <c:dLbl>
              <c:idx val="2"/>
              <c:layout>
                <c:manualLayout>
                  <c:x val="5.164197128985501E-2"/>
                  <c:y val="8.5811067288819765E-2"/>
                </c:manualLayout>
              </c:layout>
              <c:tx>
                <c:rich>
                  <a:bodyPr/>
                  <a:lstStyle/>
                  <a:p>
                    <a:r>
                      <a:rPr lang="en-US" sz="1600" dirty="0" err="1"/>
                      <a:t>Compostables
60%</a:t>
                    </a:r>
                    <a:endParaRPr lang="en-US" sz="1600" dirty="0"/>
                  </a:p>
                </c:rich>
              </c:tx>
              <c:showLegendKey val="0"/>
              <c:showVal val="0"/>
              <c:showCatName val="1"/>
              <c:showSerName val="0"/>
              <c:showPercent val="1"/>
              <c:showBubbleSize val="0"/>
            </c:dLbl>
            <c:dLbl>
              <c:idx val="3"/>
              <c:layout>
                <c:manualLayout>
                  <c:x val="2.1524795022169488E-2"/>
                  <c:y val="-3.5282023472511893E-2"/>
                </c:manualLayout>
              </c:layout>
              <c:tx>
                <c:rich>
                  <a:bodyPr/>
                  <a:lstStyle/>
                  <a:p>
                    <a:r>
                      <a:rPr lang="en-US" sz="1600" dirty="0" err="1"/>
                      <a:t>Reusables
5%</a:t>
                    </a:r>
                    <a:endParaRPr lang="en-US" sz="1600" dirty="0"/>
                  </a:p>
                </c:rich>
              </c:tx>
              <c:dLblPos val="bestFit"/>
              <c:showLegendKey val="0"/>
              <c:showVal val="0"/>
              <c:showCatName val="1"/>
              <c:showSerName val="0"/>
              <c:showPercent val="1"/>
              <c:showBubbleSize val="0"/>
            </c:dLbl>
            <c:numFmt formatCode="0%" sourceLinked="0"/>
            <c:spPr>
              <a:noFill/>
              <a:ln w="25400">
                <a:noFill/>
              </a:ln>
            </c:spPr>
            <c:txPr>
              <a:bodyPr/>
              <a:lstStyle/>
              <a:p>
                <a:pPr>
                  <a:defRPr sz="1100" b="0" i="0" u="none" strike="noStrike" baseline="0">
                    <a:solidFill>
                      <a:srgbClr val="000000"/>
                    </a:solidFill>
                    <a:latin typeface="Arial"/>
                    <a:ea typeface="Arial"/>
                    <a:cs typeface="Arial"/>
                  </a:defRPr>
                </a:pPr>
                <a:endParaRPr lang="en-US"/>
              </a:p>
            </c:txPr>
            <c:showLegendKey val="0"/>
            <c:showVal val="0"/>
            <c:showCatName val="1"/>
            <c:showSerName val="0"/>
            <c:showPercent val="1"/>
            <c:showBubbleSize val="0"/>
            <c:showLeaderLines val="1"/>
          </c:dLbls>
          <c:cat>
            <c:strRef>
              <c:f>('Results - Weight'!$A$15,'Results - Weight'!$A$24,'Results - Weight'!$A$32,'Results - Weight'!$A$37)</c:f>
              <c:strCache>
                <c:ptCount val="4"/>
                <c:pt idx="0">
                  <c:v>Landfill Items</c:v>
                </c:pt>
                <c:pt idx="1">
                  <c:v>Recyclables</c:v>
                </c:pt>
                <c:pt idx="2">
                  <c:v>Compostables</c:v>
                </c:pt>
                <c:pt idx="3">
                  <c:v>Reusables</c:v>
                </c:pt>
              </c:strCache>
            </c:strRef>
          </c:cat>
          <c:val>
            <c:numRef>
              <c:f>('Results - Weight'!$O$15,'Results - Weight'!$O$24,'Results - Weight'!$O$32,'Results - Weight'!$O$37)</c:f>
              <c:numCache>
                <c:formatCode>0.0</c:formatCode>
                <c:ptCount val="4"/>
                <c:pt idx="0">
                  <c:v>13.912596249261799</c:v>
                </c:pt>
                <c:pt idx="1">
                  <c:v>21.311175930479504</c:v>
                </c:pt>
                <c:pt idx="2">
                  <c:v>60.286377730063379</c:v>
                </c:pt>
                <c:pt idx="3">
                  <c:v>5.1242316323133767</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olidFill>
      <a:srgbClr val="FFFFFF"/>
    </a:solidFill>
    <a:ln w="3175">
      <a:noFill/>
      <a:prstDash val="solid"/>
    </a:ln>
  </c:spPr>
  <c:txPr>
    <a:bodyPr/>
    <a:lstStyle/>
    <a:p>
      <a:pPr>
        <a:defRPr sz="825"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sz="2000" b="1" i="0" u="none" strike="noStrike" baseline="0">
                <a:solidFill>
                  <a:srgbClr val="000000"/>
                </a:solidFill>
                <a:latin typeface="Arial"/>
                <a:ea typeface="Arial"/>
                <a:cs typeface="Arial"/>
              </a:defRPr>
            </a:pPr>
            <a:r>
              <a:rPr lang="en-AU" sz="2800" dirty="0"/>
              <a:t>Cost of Single </a:t>
            </a:r>
            <a:r>
              <a:rPr lang="en-AU" sz="2800" dirty="0" smtClean="0"/>
              <a:t>Serve </a:t>
            </a:r>
            <a:r>
              <a:rPr lang="en-AU" sz="2800" dirty="0" err="1"/>
              <a:t>vs</a:t>
            </a:r>
            <a:r>
              <a:rPr lang="en-AU" sz="2800" dirty="0"/>
              <a:t> Buying in Bulk </a:t>
            </a:r>
          </a:p>
        </c:rich>
      </c:tx>
      <c:layout>
        <c:manualLayout>
          <c:xMode val="edge"/>
          <c:yMode val="edge"/>
          <c:x val="0.16259634733158354"/>
          <c:y val="3.7426655001458156E-2"/>
        </c:manualLayout>
      </c:layout>
      <c:overlay val="0"/>
      <c:spPr>
        <a:noFill/>
        <a:ln w="25400">
          <a:noFill/>
        </a:ln>
      </c:spPr>
    </c:title>
    <c:autoTitleDeleted val="0"/>
    <c:plotArea>
      <c:layout>
        <c:manualLayout>
          <c:layoutTarget val="inner"/>
          <c:xMode val="edge"/>
          <c:yMode val="edge"/>
          <c:x val="0.15315342263763837"/>
          <c:y val="0.11470873888900616"/>
          <c:w val="0.79126155475338344"/>
          <c:h val="0.62238218651690136"/>
        </c:manualLayout>
      </c:layout>
      <c:barChart>
        <c:barDir val="col"/>
        <c:grouping val="clustered"/>
        <c:varyColors val="0"/>
        <c:ser>
          <c:idx val="0"/>
          <c:order val="0"/>
          <c:tx>
            <c:strRef>
              <c:f>'2013 Prices and snacks'!$G$1</c:f>
              <c:strCache>
                <c:ptCount val="1"/>
                <c:pt idx="0">
                  <c:v>Price per serve (singles)</c:v>
                </c:pt>
              </c:strCache>
            </c:strRef>
          </c:tx>
          <c:spPr>
            <a:solidFill>
              <a:srgbClr val="FF7C80"/>
            </a:solidFill>
            <a:ln w="12700">
              <a:solidFill>
                <a:srgbClr val="000000"/>
              </a:solidFill>
              <a:prstDash val="solid"/>
            </a:ln>
          </c:spPr>
          <c:invertIfNegative val="0"/>
          <c:cat>
            <c:strRef>
              <c:f>'2013 Prices and snacks'!$A$2:$A$9</c:f>
              <c:strCache>
                <c:ptCount val="8"/>
                <c:pt idx="0">
                  <c:v>Tiny Teddies</c:v>
                </c:pt>
                <c:pt idx="1">
                  <c:v>Smiths Chips</c:v>
                </c:pt>
                <c:pt idx="2">
                  <c:v>Fruit Juice (Apple)</c:v>
                </c:pt>
                <c:pt idx="3">
                  <c:v>Water</c:v>
                </c:pt>
                <c:pt idx="4">
                  <c:v>Sultanas</c:v>
                </c:pt>
                <c:pt idx="5">
                  <c:v>Shapes</c:v>
                </c:pt>
                <c:pt idx="6">
                  <c:v>Yoghurt</c:v>
                </c:pt>
                <c:pt idx="7">
                  <c:v>Nutri Grain</c:v>
                </c:pt>
              </c:strCache>
            </c:strRef>
          </c:cat>
          <c:val>
            <c:numRef>
              <c:f>'2013 Prices and snacks'!$G$2:$G$9</c:f>
              <c:numCache>
                <c:formatCode>"$"#,##0.00_);[Red]\("$"#,##0.00\)</c:formatCode>
                <c:ptCount val="8"/>
                <c:pt idx="0">
                  <c:v>0.41799999999999998</c:v>
                </c:pt>
                <c:pt idx="1">
                  <c:v>0.35099999999999998</c:v>
                </c:pt>
                <c:pt idx="2">
                  <c:v>0.77333333333333332</c:v>
                </c:pt>
                <c:pt idx="3">
                  <c:v>0.83000000000000007</c:v>
                </c:pt>
                <c:pt idx="4">
                  <c:v>0.61833333333333329</c:v>
                </c:pt>
                <c:pt idx="5">
                  <c:v>0.39900000000000002</c:v>
                </c:pt>
                <c:pt idx="6">
                  <c:v>0.71583333333333332</c:v>
                </c:pt>
                <c:pt idx="7">
                  <c:v>1.91</c:v>
                </c:pt>
              </c:numCache>
            </c:numRef>
          </c:val>
        </c:ser>
        <c:ser>
          <c:idx val="1"/>
          <c:order val="1"/>
          <c:tx>
            <c:strRef>
              <c:f>'2013 Prices and snacks'!$L$1</c:f>
              <c:strCache>
                <c:ptCount val="1"/>
                <c:pt idx="0">
                  <c:v>Price per serve (bulk)</c:v>
                </c:pt>
              </c:strCache>
            </c:strRef>
          </c:tx>
          <c:spPr>
            <a:solidFill>
              <a:srgbClr val="00FFFF"/>
            </a:solidFill>
            <a:ln w="12700">
              <a:solidFill>
                <a:srgbClr val="000000"/>
              </a:solidFill>
              <a:prstDash val="solid"/>
            </a:ln>
          </c:spPr>
          <c:invertIfNegative val="0"/>
          <c:cat>
            <c:strRef>
              <c:f>'2013 Prices and snacks'!$A$2:$A$9</c:f>
              <c:strCache>
                <c:ptCount val="8"/>
                <c:pt idx="0">
                  <c:v>Tiny Teddies</c:v>
                </c:pt>
                <c:pt idx="1">
                  <c:v>Smiths Chips</c:v>
                </c:pt>
                <c:pt idx="2">
                  <c:v>Fruit Juice (Apple)</c:v>
                </c:pt>
                <c:pt idx="3">
                  <c:v>Water</c:v>
                </c:pt>
                <c:pt idx="4">
                  <c:v>Sultanas</c:v>
                </c:pt>
                <c:pt idx="5">
                  <c:v>Shapes</c:v>
                </c:pt>
                <c:pt idx="6">
                  <c:v>Yoghurt</c:v>
                </c:pt>
                <c:pt idx="7">
                  <c:v>Nutri Grain</c:v>
                </c:pt>
              </c:strCache>
            </c:strRef>
          </c:cat>
          <c:val>
            <c:numRef>
              <c:f>'2013 Prices and snacks'!$L$2:$L$9</c:f>
              <c:numCache>
                <c:formatCode>"$"#,##0.00_);[Red]\("$"#,##0.00\)</c:formatCode>
                <c:ptCount val="8"/>
                <c:pt idx="0">
                  <c:v>0.38500000000000001</c:v>
                </c:pt>
                <c:pt idx="1">
                  <c:v>0.33435428571428571</c:v>
                </c:pt>
                <c:pt idx="2">
                  <c:v>0.33266666666666667</c:v>
                </c:pt>
                <c:pt idx="3">
                  <c:v>0.255</c:v>
                </c:pt>
                <c:pt idx="4">
                  <c:v>0.30640000000000001</c:v>
                </c:pt>
                <c:pt idx="5">
                  <c:v>0.39571428571428574</c:v>
                </c:pt>
                <c:pt idx="6">
                  <c:v>0.59599999999999997</c:v>
                </c:pt>
                <c:pt idx="7">
                  <c:v>0.31714285714285717</c:v>
                </c:pt>
              </c:numCache>
            </c:numRef>
          </c:val>
        </c:ser>
        <c:dLbls>
          <c:showLegendKey val="0"/>
          <c:showVal val="0"/>
          <c:showCatName val="0"/>
          <c:showSerName val="0"/>
          <c:showPercent val="0"/>
          <c:showBubbleSize val="0"/>
        </c:dLbls>
        <c:gapWidth val="150"/>
        <c:axId val="179439872"/>
        <c:axId val="179446144"/>
      </c:barChart>
      <c:catAx>
        <c:axId val="179439872"/>
        <c:scaling>
          <c:orientation val="minMax"/>
        </c:scaling>
        <c:delete val="0"/>
        <c:axPos val="b"/>
        <c:title>
          <c:tx>
            <c:rich>
              <a:bodyPr/>
              <a:lstStyle/>
              <a:p>
                <a:pPr>
                  <a:defRPr sz="1800" b="1" i="0" u="none" strike="noStrike" baseline="0">
                    <a:solidFill>
                      <a:srgbClr val="000000"/>
                    </a:solidFill>
                    <a:latin typeface="Arial"/>
                    <a:ea typeface="Arial"/>
                    <a:cs typeface="Arial"/>
                  </a:defRPr>
                </a:pPr>
                <a:r>
                  <a:rPr lang="en-AU" sz="1800"/>
                  <a:t>The Products</a:t>
                </a:r>
              </a:p>
            </c:rich>
          </c:tx>
          <c:layout>
            <c:manualLayout>
              <c:xMode val="edge"/>
              <c:yMode val="edge"/>
              <c:x val="0.34774830267987722"/>
              <c:y val="0.913147511490641"/>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2700000" vert="horz"/>
          <a:lstStyle/>
          <a:p>
            <a:pPr>
              <a:defRPr sz="1400" b="0" i="0" u="none" strike="noStrike" baseline="0">
                <a:solidFill>
                  <a:srgbClr val="000000"/>
                </a:solidFill>
                <a:latin typeface="Arial"/>
                <a:ea typeface="Arial"/>
                <a:cs typeface="Arial"/>
              </a:defRPr>
            </a:pPr>
            <a:endParaRPr lang="en-US"/>
          </a:p>
        </c:txPr>
        <c:crossAx val="179446144"/>
        <c:crosses val="autoZero"/>
        <c:auto val="1"/>
        <c:lblAlgn val="ctr"/>
        <c:lblOffset val="100"/>
        <c:tickLblSkip val="1"/>
        <c:tickMarkSkip val="1"/>
        <c:noMultiLvlLbl val="0"/>
      </c:catAx>
      <c:valAx>
        <c:axId val="179446144"/>
        <c:scaling>
          <c:orientation val="minMax"/>
          <c:max val="1.9500000000000002"/>
          <c:min val="0"/>
        </c:scaling>
        <c:delete val="0"/>
        <c:axPos val="l"/>
        <c:majorGridlines>
          <c:spPr>
            <a:ln w="3175">
              <a:solidFill>
                <a:srgbClr val="000000"/>
              </a:solidFill>
              <a:prstDash val="solid"/>
            </a:ln>
          </c:spPr>
        </c:majorGridlines>
        <c:title>
          <c:tx>
            <c:rich>
              <a:bodyPr/>
              <a:lstStyle/>
              <a:p>
                <a:pPr>
                  <a:defRPr sz="1800" b="1" i="0" u="none" strike="noStrike" baseline="0">
                    <a:solidFill>
                      <a:srgbClr val="000000"/>
                    </a:solidFill>
                    <a:latin typeface="Arial"/>
                    <a:ea typeface="Arial"/>
                    <a:cs typeface="Arial"/>
                  </a:defRPr>
                </a:pPr>
                <a:r>
                  <a:rPr lang="en-AU" sz="1800"/>
                  <a:t>The Cost per Serve</a:t>
                </a:r>
              </a:p>
            </c:rich>
          </c:tx>
          <c:layout>
            <c:manualLayout>
              <c:xMode val="edge"/>
              <c:yMode val="edge"/>
              <c:x val="2.8828905611890762E-2"/>
              <c:y val="0.31455472995453032"/>
            </c:manualLayout>
          </c:layout>
          <c:overlay val="0"/>
          <c:spPr>
            <a:noFill/>
            <a:ln w="25400">
              <a:noFill/>
            </a:ln>
          </c:spPr>
        </c:title>
        <c:numFmt formatCode="&quot;$&quot;#,##0.00_);[Red]\(&quot;$&quot;#,##0.00\)" sourceLinked="1"/>
        <c:majorTickMark val="out"/>
        <c:minorTickMark val="none"/>
        <c:tickLblPos val="nextTo"/>
        <c:txPr>
          <a:bodyPr rot="0" vert="horz"/>
          <a:lstStyle/>
          <a:p>
            <a:pPr>
              <a:defRPr sz="1400"/>
            </a:pPr>
            <a:endParaRPr lang="en-US"/>
          </a:p>
        </c:txPr>
        <c:crossAx val="179439872"/>
        <c:crosses val="autoZero"/>
        <c:crossBetween val="between"/>
        <c:minorUnit val="0.1"/>
      </c:valAx>
      <c:spPr>
        <a:solidFill>
          <a:srgbClr val="C0C0C0"/>
        </a:solidFill>
        <a:ln w="12700">
          <a:solidFill>
            <a:srgbClr val="808080"/>
          </a:solidFill>
          <a:prstDash val="solid"/>
        </a:ln>
      </c:spPr>
    </c:plotArea>
    <c:legend>
      <c:legendPos val="r"/>
      <c:legendEntry>
        <c:idx val="0"/>
        <c:txPr>
          <a:bodyPr/>
          <a:lstStyle/>
          <a:p>
            <a:pPr>
              <a:defRPr sz="1200" b="0" i="0" u="none" strike="noStrike" baseline="0">
                <a:solidFill>
                  <a:srgbClr val="000000"/>
                </a:solidFill>
                <a:latin typeface="Arial"/>
                <a:ea typeface="Arial"/>
                <a:cs typeface="Arial"/>
              </a:defRPr>
            </a:pPr>
            <a:endParaRPr lang="en-US"/>
          </a:p>
        </c:txPr>
      </c:legendEntry>
      <c:legendEntry>
        <c:idx val="1"/>
        <c:txPr>
          <a:bodyPr/>
          <a:lstStyle/>
          <a:p>
            <a:pPr>
              <a:defRPr sz="1200" b="0" i="0" u="none" strike="noStrike" baseline="0">
                <a:solidFill>
                  <a:srgbClr val="000000"/>
                </a:solidFill>
                <a:latin typeface="Arial"/>
                <a:ea typeface="Arial"/>
                <a:cs typeface="Arial"/>
              </a:defRPr>
            </a:pPr>
            <a:endParaRPr lang="en-US"/>
          </a:p>
        </c:txPr>
      </c:legendEntry>
      <c:layout>
        <c:manualLayout>
          <c:xMode val="edge"/>
          <c:yMode val="edge"/>
          <c:x val="0.72098122656804453"/>
          <c:y val="0.90375564331235925"/>
          <c:w val="0.27747786139278718"/>
          <c:h val="9.6244377903466294E-2"/>
        </c:manualLayout>
      </c:layout>
      <c:overlay val="0"/>
      <c:spPr>
        <a:solidFill>
          <a:srgbClr val="FFFFFF"/>
        </a:solidFill>
        <a:ln w="3175">
          <a:noFill/>
          <a:prstDash val="solid"/>
        </a:ln>
      </c:spPr>
      <c:txPr>
        <a:bodyPr/>
        <a:lstStyle/>
        <a:p>
          <a:pPr>
            <a:defRPr sz="1200"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5E376AC2-0E83-4307-915D-CE2D96C9940B}" type="datetimeFigureOut">
              <a:rPr lang="en-AU" smtClean="0"/>
              <a:t>17/08/2017</a:t>
            </a:fld>
            <a:endParaRPr lang="en-AU"/>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80E2D628-FB41-46D3-9500-7CCC5C602496}" type="slidenum">
              <a:rPr lang="en-AU" smtClean="0"/>
              <a:t>‹#›</a:t>
            </a:fld>
            <a:endParaRPr lang="en-AU"/>
          </a:p>
        </p:txBody>
      </p:sp>
    </p:spTree>
    <p:extLst>
      <p:ext uri="{BB962C8B-B14F-4D97-AF65-F5344CB8AC3E}">
        <p14:creationId xmlns:p14="http://schemas.microsoft.com/office/powerpoint/2010/main" val="1189992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6B2E281-EFB7-4521-8849-19B8E503AAB9}" type="datetimeFigureOut">
              <a:rPr lang="en-AU" smtClean="0"/>
              <a:t>17/08/2017</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8AE069D-832B-48C3-8A64-F6243DD10637}" type="slidenum">
              <a:rPr lang="en-AU" smtClean="0"/>
              <a:t>‹#›</a:t>
            </a:fld>
            <a:endParaRPr lang="en-AU"/>
          </a:p>
        </p:txBody>
      </p:sp>
    </p:spTree>
    <p:extLst>
      <p:ext uri="{BB962C8B-B14F-4D97-AF65-F5344CB8AC3E}">
        <p14:creationId xmlns:p14="http://schemas.microsoft.com/office/powerpoint/2010/main" val="3871267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zerowaste.sa.gov.a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www.kesab.asn.au/home/"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Introduce yourself, where you’re from. </a:t>
            </a:r>
          </a:p>
          <a:p>
            <a:pPr marL="171450" indent="-171450">
              <a:buFont typeface="Arial" panose="020B0604020202020204" pitchFamily="34" charset="0"/>
              <a:buChar char="•"/>
            </a:pPr>
            <a:r>
              <a:rPr lang="en-US" dirty="0" smtClean="0"/>
              <a:t>Introduce WOW - </a:t>
            </a:r>
            <a:r>
              <a:rPr lang="en-AU" sz="1200" b="0" i="0" kern="1200" dirty="0" smtClean="0">
                <a:solidFill>
                  <a:schemeClr val="tx1"/>
                </a:solidFill>
                <a:effectLst/>
                <a:latin typeface="+mn-lt"/>
                <a:ea typeface="+mn-ea"/>
                <a:cs typeface="+mn-cs"/>
              </a:rPr>
              <a:t>Wipe Out Waste - WOW  is a </a:t>
            </a:r>
            <a:r>
              <a:rPr lang="en-AU" sz="1200" b="1" i="0" kern="1200" dirty="0" smtClean="0">
                <a:solidFill>
                  <a:schemeClr val="tx1"/>
                </a:solidFill>
                <a:effectLst/>
                <a:latin typeface="+mn-lt"/>
                <a:ea typeface="+mn-ea"/>
                <a:cs typeface="+mn-cs"/>
              </a:rPr>
              <a:t>South Australian</a:t>
            </a:r>
            <a:r>
              <a:rPr lang="en-AU" sz="1200" b="0" i="0" kern="1200" dirty="0" smtClean="0">
                <a:solidFill>
                  <a:schemeClr val="tx1"/>
                </a:solidFill>
                <a:effectLst/>
                <a:latin typeface="+mn-lt"/>
                <a:ea typeface="+mn-ea"/>
                <a:cs typeface="+mn-cs"/>
              </a:rPr>
              <a:t> state-wide program to assist all sites, from pre-school to Year 12, which supports learning about and reducing waste in a whole of school community approach. WOW - Wipe Out Waste is funded by </a:t>
            </a:r>
            <a:r>
              <a:rPr lang="en-AU" sz="1200" b="1" i="0" u="none" strike="noStrike" kern="1200" dirty="0" smtClean="0">
                <a:solidFill>
                  <a:schemeClr val="tx1"/>
                </a:solidFill>
                <a:effectLst/>
                <a:latin typeface="+mn-lt"/>
                <a:ea typeface="+mn-ea"/>
                <a:cs typeface="+mn-cs"/>
                <a:hlinkClick r:id="rId3"/>
              </a:rPr>
              <a:t>Zero Waste SA</a:t>
            </a:r>
            <a:r>
              <a:rPr lang="en-AU" sz="1200" b="1" i="0" u="none" strike="noStrike" kern="1200" dirty="0" smtClean="0">
                <a:solidFill>
                  <a:schemeClr val="tx1"/>
                </a:solidFill>
                <a:effectLst/>
                <a:latin typeface="+mn-lt"/>
                <a:ea typeface="+mn-ea"/>
                <a:cs typeface="+mn-cs"/>
              </a:rPr>
              <a:t> </a:t>
            </a:r>
            <a:r>
              <a:rPr lang="en-AU" sz="1200" b="0" i="0" kern="1200" dirty="0" smtClean="0">
                <a:solidFill>
                  <a:schemeClr val="tx1"/>
                </a:solidFill>
                <a:effectLst/>
                <a:latin typeface="+mn-lt"/>
                <a:ea typeface="+mn-ea"/>
                <a:cs typeface="+mn-cs"/>
              </a:rPr>
              <a:t>and delivered by </a:t>
            </a:r>
            <a:r>
              <a:rPr lang="en-AU" sz="1200" b="1" i="0" u="none" strike="noStrike" kern="1200" dirty="0" smtClean="0">
                <a:solidFill>
                  <a:schemeClr val="tx1"/>
                </a:solidFill>
                <a:effectLst/>
                <a:latin typeface="+mn-lt"/>
                <a:ea typeface="+mn-ea"/>
                <a:cs typeface="+mn-cs"/>
                <a:hlinkClick r:id="rId4"/>
              </a:rPr>
              <a:t>KESAB </a:t>
            </a:r>
            <a:r>
              <a:rPr lang="en-AU" sz="1200" b="1" i="1" u="none" strike="noStrike" kern="1200" dirty="0" smtClean="0">
                <a:solidFill>
                  <a:schemeClr val="tx1"/>
                </a:solidFill>
                <a:effectLst/>
                <a:latin typeface="+mn-lt"/>
                <a:ea typeface="+mn-ea"/>
                <a:cs typeface="+mn-cs"/>
                <a:hlinkClick r:id="rId4"/>
              </a:rPr>
              <a:t>environmental solutions</a:t>
            </a:r>
            <a:r>
              <a:rPr lang="en-AU" sz="1200" b="0" i="0" kern="1200" dirty="0" smtClean="0">
                <a:solidFill>
                  <a:schemeClr val="tx1"/>
                </a:solidFill>
                <a:effectLst/>
                <a:latin typeface="+mn-lt"/>
                <a:ea typeface="+mn-ea"/>
                <a:cs typeface="+mn-cs"/>
              </a:rPr>
              <a:t>.</a:t>
            </a:r>
          </a:p>
          <a:p>
            <a:pPr marL="171450" indent="-171450">
              <a:buFont typeface="Arial" panose="020B0604020202020204" pitchFamily="34" charset="0"/>
              <a:buChar char="•"/>
            </a:pPr>
            <a:r>
              <a:rPr lang="en-AU" sz="1200" b="0" i="0" kern="1200" dirty="0" smtClean="0">
                <a:solidFill>
                  <a:schemeClr val="tx1"/>
                </a:solidFill>
                <a:effectLst/>
                <a:latin typeface="+mn-lt"/>
                <a:ea typeface="+mn-ea"/>
                <a:cs typeface="+mn-cs"/>
              </a:rPr>
              <a:t>At WOW we are careful with the language we use. We don’t like to call things “rubbish” or “disposable”.</a:t>
            </a:r>
            <a:r>
              <a:rPr lang="en-AU" sz="1200" b="0" i="0" kern="1200" baseline="0" dirty="0" smtClean="0">
                <a:solidFill>
                  <a:schemeClr val="tx1"/>
                </a:solidFill>
                <a:effectLst/>
                <a:latin typeface="+mn-lt"/>
                <a:ea typeface="+mn-ea"/>
                <a:cs typeface="+mn-cs"/>
              </a:rPr>
              <a:t> By using words such as “resources” we give value to the item in our hand and are more likely to care about how we dispose of it. </a:t>
            </a:r>
            <a:endParaRPr lang="en-US" sz="1200" b="0" i="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dirty="0" smtClean="0"/>
              <a:t>Ask parents their</a:t>
            </a:r>
            <a:r>
              <a:rPr lang="en-US" baseline="0" dirty="0" smtClean="0"/>
              <a:t> names, year level and number of children, the usual lunch the children get packed? What bins do they have at school?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a:t>
            </a:fld>
            <a:endParaRPr lang="en-AU"/>
          </a:p>
        </p:txBody>
      </p:sp>
    </p:spTree>
    <p:extLst>
      <p:ext uri="{BB962C8B-B14F-4D97-AF65-F5344CB8AC3E}">
        <p14:creationId xmlns:p14="http://schemas.microsoft.com/office/powerpoint/2010/main" val="1506596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Lets talk about packaging…</a:t>
            </a:r>
          </a:p>
          <a:p>
            <a:pPr marL="171450" indent="-171450">
              <a:buFont typeface="Arial" panose="020B0604020202020204" pitchFamily="34" charset="0"/>
              <a:buChar char="•"/>
            </a:pPr>
            <a:r>
              <a:rPr lang="en-US" dirty="0" smtClean="0"/>
              <a:t>The images above</a:t>
            </a:r>
            <a:r>
              <a:rPr lang="en-US" baseline="0" dirty="0" smtClean="0"/>
              <a:t> were taken from kindergarten. Some of these lunchboxes contain more food than an adult would eat in a school day. </a:t>
            </a:r>
          </a:p>
          <a:p>
            <a:pPr marL="171450" indent="-171450">
              <a:buFont typeface="Arial" panose="020B0604020202020204" pitchFamily="34" charset="0"/>
              <a:buChar char="•"/>
            </a:pPr>
            <a:r>
              <a:rPr lang="en-US" baseline="0" dirty="0" smtClean="0"/>
              <a:t>Not only is there A LOT of food, but a lot of the food in the pictures has very low nutrition value. ‘Conveniently’ packaged foods such as biscuits, yoghurt, cheese </a:t>
            </a:r>
            <a:r>
              <a:rPr lang="en-US" baseline="0" dirty="0" err="1" smtClean="0"/>
              <a:t>etc</a:t>
            </a:r>
            <a:r>
              <a:rPr lang="en-US" baseline="0" dirty="0" smtClean="0"/>
              <a:t> often has little nutrition value and contributes largely to kids intake of sugar and salt. </a:t>
            </a:r>
          </a:p>
          <a:p>
            <a:pPr marL="171450" indent="-171450">
              <a:buFont typeface="Arial" panose="020B0604020202020204" pitchFamily="34" charset="0"/>
              <a:buChar char="•"/>
            </a:pPr>
            <a:r>
              <a:rPr lang="en-US" baseline="0" dirty="0" smtClean="0"/>
              <a:t>Natural foods such as fruit and veg are always going to provide children with the needed nutrition and vitamins to keep their bodies and minds active.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10</a:t>
            </a:fld>
            <a:endParaRPr lang="en-AU"/>
          </a:p>
        </p:txBody>
      </p:sp>
    </p:spTree>
    <p:extLst>
      <p:ext uri="{BB962C8B-B14F-4D97-AF65-F5344CB8AC3E}">
        <p14:creationId xmlns:p14="http://schemas.microsoft.com/office/powerpoint/2010/main" val="1073149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err="1" smtClean="0"/>
              <a:t>Ziplocks</a:t>
            </a:r>
            <a:r>
              <a:rPr lang="en-US" dirty="0" smtClean="0"/>
              <a:t> and plastic cutlery, although could be used more</a:t>
            </a:r>
            <a:r>
              <a:rPr lang="en-US" baseline="0" dirty="0" smtClean="0"/>
              <a:t> than once, often </a:t>
            </a:r>
            <a:r>
              <a:rPr lang="en-US" baseline="0" dirty="0" err="1" smtClean="0"/>
              <a:t>isnt</a:t>
            </a:r>
            <a:r>
              <a:rPr lang="en-US" baseline="0" dirty="0" smtClean="0"/>
              <a:t> at schools. This leads to increased costs from purchasing of these items and also, increased costs for the site disposing of these items. </a:t>
            </a:r>
          </a:p>
          <a:p>
            <a:pPr marL="171450" indent="-171450">
              <a:buFont typeface="Arial" panose="020B0604020202020204" pitchFamily="34" charset="0"/>
              <a:buChar char="•"/>
            </a:pPr>
            <a:r>
              <a:rPr lang="en-US" baseline="0" dirty="0" smtClean="0"/>
              <a:t>Plastic reusable containers, and metal cutlery, which are both taken home everyday, are both better reusable options</a:t>
            </a:r>
            <a:endParaRPr lang="en-US" dirty="0" smtClean="0"/>
          </a:p>
        </p:txBody>
      </p:sp>
      <p:sp>
        <p:nvSpPr>
          <p:cNvPr id="4" name="Slide Number Placeholder 3"/>
          <p:cNvSpPr>
            <a:spLocks noGrp="1"/>
          </p:cNvSpPr>
          <p:nvPr>
            <p:ph type="sldNum" sz="quarter" idx="10"/>
          </p:nvPr>
        </p:nvSpPr>
        <p:spPr/>
        <p:txBody>
          <a:bodyPr/>
          <a:lstStyle/>
          <a:p>
            <a:fld id="{48AE069D-832B-48C3-8A64-F6243DD10637}" type="slidenum">
              <a:rPr lang="en-AU" smtClean="0"/>
              <a:t>11</a:t>
            </a:fld>
            <a:endParaRPr lang="en-AU"/>
          </a:p>
        </p:txBody>
      </p:sp>
    </p:spTree>
    <p:extLst>
      <p:ext uri="{BB962C8B-B14F-4D97-AF65-F5344CB8AC3E}">
        <p14:creationId xmlns:p14="http://schemas.microsoft.com/office/powerpoint/2010/main" val="1672716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Reusable containers – take home and reuse</a:t>
            </a:r>
          </a:p>
          <a:p>
            <a:pPr marL="171450" indent="-171450">
              <a:buFont typeface="Arial" panose="020B0604020202020204" pitchFamily="34" charset="0"/>
              <a:buChar char="•"/>
            </a:pPr>
            <a:r>
              <a:rPr lang="en-US" dirty="0" smtClean="0"/>
              <a:t>Recyclable</a:t>
            </a:r>
            <a:r>
              <a:rPr lang="en-US" baseline="0" dirty="0" smtClean="0"/>
              <a:t> containers – paper bags, </a:t>
            </a:r>
            <a:r>
              <a:rPr lang="en-US" baseline="0" dirty="0" err="1" smtClean="0"/>
              <a:t>alfoil</a:t>
            </a:r>
            <a:r>
              <a:rPr lang="en-US" baseline="0" dirty="0" smtClean="0"/>
              <a:t>, recycle at school or home</a:t>
            </a:r>
          </a:p>
          <a:p>
            <a:pPr marL="171450" indent="-171450">
              <a:buFont typeface="Arial" panose="020B0604020202020204" pitchFamily="34" charset="0"/>
              <a:buChar char="•"/>
            </a:pPr>
            <a:r>
              <a:rPr lang="en-US" baseline="0" dirty="0" smtClean="0"/>
              <a:t>Non-recyclable packaging – so-called ‘convenience’ packaging, single use packaging that goes to landfill</a:t>
            </a:r>
          </a:p>
          <a:p>
            <a:pPr marL="171450" indent="-171450">
              <a:buFont typeface="Arial" panose="020B0604020202020204" pitchFamily="34" charset="0"/>
              <a:buChar char="•"/>
            </a:pPr>
            <a:r>
              <a:rPr lang="en-US" baseline="0" dirty="0" smtClean="0"/>
              <a:t>Keep in mind also that often younger children struggle to open ‘convenience’ packaging. For example, cling wrap and yoghurt </a:t>
            </a:r>
            <a:r>
              <a:rPr lang="en-US" baseline="0" dirty="0" err="1" smtClean="0"/>
              <a:t>squeezies</a:t>
            </a:r>
            <a:r>
              <a:rPr lang="en-US" baseline="0" dirty="0" smtClean="0"/>
              <a:t> often need to be opened by the teacher. This adds up to a lot of valuable teacher time that is spent opening food packets</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12</a:t>
            </a:fld>
            <a:endParaRPr lang="en-AU"/>
          </a:p>
        </p:txBody>
      </p:sp>
    </p:spTree>
    <p:extLst>
      <p:ext uri="{BB962C8B-B14F-4D97-AF65-F5344CB8AC3E}">
        <p14:creationId xmlns:p14="http://schemas.microsoft.com/office/powerpoint/2010/main" val="3720149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can we</a:t>
            </a:r>
            <a:r>
              <a:rPr lang="en-US" baseline="0" dirty="0" smtClean="0"/>
              <a:t> do to reduce packaging? = pack nude food lunchboxes!</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13</a:t>
            </a:fld>
            <a:endParaRPr lang="en-AU"/>
          </a:p>
        </p:txBody>
      </p:sp>
    </p:spTree>
    <p:extLst>
      <p:ext uri="{BB962C8B-B14F-4D97-AF65-F5344CB8AC3E}">
        <p14:creationId xmlns:p14="http://schemas.microsoft.com/office/powerpoint/2010/main" val="3271620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4 my earth - </a:t>
            </a:r>
            <a:r>
              <a:rPr lang="en-AU" sz="1200" b="0" i="0" kern="1200" dirty="0" smtClean="0">
                <a:solidFill>
                  <a:schemeClr val="tx1"/>
                </a:solidFill>
                <a:effectLst/>
                <a:latin typeface="+mn-lt"/>
                <a:ea typeface="+mn-ea"/>
                <a:cs typeface="+mn-cs"/>
              </a:rPr>
              <a:t>4MyEarth® reusable sandwich wraps and pockets are an environmentally friendly way to wrap up you food that can be used again and again.</a:t>
            </a:r>
          </a:p>
          <a:p>
            <a:pPr marL="171450" indent="-171450">
              <a:buFont typeface="Arial" panose="020B0604020202020204" pitchFamily="34" charset="0"/>
              <a:buChar char="•"/>
            </a:pPr>
            <a:r>
              <a:rPr lang="en-AU" dirty="0" smtClean="0"/>
              <a:t>Stickybeaks also have a range of</a:t>
            </a:r>
            <a:r>
              <a:rPr lang="en-AU" baseline="0" dirty="0" smtClean="0"/>
              <a:t> </a:t>
            </a:r>
            <a:r>
              <a:rPr lang="en-AU" sz="1200" b="0" i="0" kern="1200" dirty="0" smtClean="0">
                <a:solidFill>
                  <a:schemeClr val="tx1"/>
                </a:solidFill>
                <a:effectLst/>
                <a:latin typeface="+mn-lt"/>
                <a:ea typeface="+mn-ea"/>
                <a:cs typeface="+mn-cs"/>
              </a:rPr>
              <a:t>Reusable Lunch Order Canteen Tuckshop Bags - They are so easy to use, easy to clean. They just make life easy. The bags are compact, funky, fit easily within school bags and have been designed to replace paper bags that are currently used in school canteen/tuckshops.</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14</a:t>
            </a:fld>
            <a:endParaRPr lang="en-AU"/>
          </a:p>
        </p:txBody>
      </p:sp>
    </p:spTree>
    <p:extLst>
      <p:ext uri="{BB962C8B-B14F-4D97-AF65-F5344CB8AC3E}">
        <p14:creationId xmlns:p14="http://schemas.microsoft.com/office/powerpoint/2010/main" val="3222784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15</a:t>
            </a:fld>
            <a:endParaRPr lang="en-AU"/>
          </a:p>
        </p:txBody>
      </p:sp>
    </p:spTree>
    <p:extLst>
      <p:ext uri="{BB962C8B-B14F-4D97-AF65-F5344CB8AC3E}">
        <p14:creationId xmlns:p14="http://schemas.microsoft.com/office/powerpoint/2010/main" val="1646553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Consider</a:t>
            </a:r>
            <a:r>
              <a:rPr lang="en-AU" baseline="0" dirty="0" smtClean="0"/>
              <a:t> the cost of the yoghurt per kilo for each of these packaging sizes</a:t>
            </a:r>
          </a:p>
          <a:p>
            <a:pPr marL="171450" indent="-171450">
              <a:buFont typeface="Arial" panose="020B0604020202020204" pitchFamily="34" charset="0"/>
              <a:buChar char="•"/>
            </a:pPr>
            <a:r>
              <a:rPr lang="en-AU" baseline="0" dirty="0" smtClean="0"/>
              <a:t>Not only the cost of purchase but cost of disposal for sites should be considered. The more single serve packets the site has, the higher their disposal costs. This is valuable money that the site could be spending on resources and education rather than waste management. </a:t>
            </a:r>
          </a:p>
          <a:p>
            <a:pPr marL="171450" indent="-171450">
              <a:buFont typeface="Arial" panose="020B0604020202020204" pitchFamily="34" charset="0"/>
              <a:buChar char="•"/>
            </a:pPr>
            <a:r>
              <a:rPr lang="en-AU" dirty="0" smtClean="0"/>
              <a:t>Keep in mind also, that often younger children aren't able to open the </a:t>
            </a:r>
            <a:r>
              <a:rPr lang="en-AU" dirty="0" err="1" smtClean="0"/>
              <a:t>squeezy</a:t>
            </a:r>
            <a:r>
              <a:rPr lang="en-AU" baseline="0" dirty="0" smtClean="0"/>
              <a:t> yoghurts on their own, so a lot of valuable teacher time goes into opening food packets.</a:t>
            </a:r>
          </a:p>
          <a:p>
            <a:pPr marL="171450" indent="-171450">
              <a:buFont typeface="Arial" panose="020B0604020202020204" pitchFamily="34" charset="0"/>
              <a:buChar char="•"/>
            </a:pPr>
            <a:r>
              <a:rPr lang="en-AU" baseline="0" dirty="0" smtClean="0"/>
              <a:t>Another thing to note with yoghurt </a:t>
            </a:r>
            <a:r>
              <a:rPr lang="en-AU" baseline="0" dirty="0" err="1" smtClean="0"/>
              <a:t>squeezies</a:t>
            </a:r>
            <a:r>
              <a:rPr lang="en-AU" baseline="0" dirty="0" smtClean="0"/>
              <a:t> and yoghurt tubs is that sometimes children aren't able to eat it all, so this contributes to food wastage. If yoghurt was served in a reusable container, children could take it home to eat at a later time.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16</a:t>
            </a:fld>
            <a:endParaRPr lang="en-AU"/>
          </a:p>
        </p:txBody>
      </p:sp>
    </p:spTree>
    <p:extLst>
      <p:ext uri="{BB962C8B-B14F-4D97-AF65-F5344CB8AC3E}">
        <p14:creationId xmlns:p14="http://schemas.microsoft.com/office/powerpoint/2010/main" val="1280880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17</a:t>
            </a:fld>
            <a:endParaRPr lang="en-AU"/>
          </a:p>
        </p:txBody>
      </p:sp>
    </p:spTree>
    <p:extLst>
      <p:ext uri="{BB962C8B-B14F-4D97-AF65-F5344CB8AC3E}">
        <p14:creationId xmlns:p14="http://schemas.microsoft.com/office/powerpoint/2010/main" val="3073719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18</a:t>
            </a:fld>
            <a:endParaRPr lang="en-AU"/>
          </a:p>
        </p:txBody>
      </p:sp>
    </p:spTree>
    <p:extLst>
      <p:ext uri="{BB962C8B-B14F-4D97-AF65-F5344CB8AC3E}">
        <p14:creationId xmlns:p14="http://schemas.microsoft.com/office/powerpoint/2010/main" val="399597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19</a:t>
            </a:fld>
            <a:endParaRPr lang="en-AU"/>
          </a:p>
        </p:txBody>
      </p:sp>
    </p:spTree>
    <p:extLst>
      <p:ext uri="{BB962C8B-B14F-4D97-AF65-F5344CB8AC3E}">
        <p14:creationId xmlns:p14="http://schemas.microsoft.com/office/powerpoint/2010/main" val="378021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2</a:t>
            </a:fld>
            <a:endParaRPr lang="en-AU"/>
          </a:p>
        </p:txBody>
      </p:sp>
    </p:spTree>
    <p:extLst>
      <p:ext uri="{BB962C8B-B14F-4D97-AF65-F5344CB8AC3E}">
        <p14:creationId xmlns:p14="http://schemas.microsoft.com/office/powerpoint/2010/main" val="34835448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20</a:t>
            </a:fld>
            <a:endParaRPr lang="en-AU"/>
          </a:p>
        </p:txBody>
      </p:sp>
    </p:spTree>
    <p:extLst>
      <p:ext uri="{BB962C8B-B14F-4D97-AF65-F5344CB8AC3E}">
        <p14:creationId xmlns:p14="http://schemas.microsoft.com/office/powerpoint/2010/main" val="1041167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Uneaten food</a:t>
            </a:r>
            <a:r>
              <a:rPr lang="en-AU" baseline="0" dirty="0" smtClean="0"/>
              <a:t> for 1 days’ worth at a school.</a:t>
            </a:r>
          </a:p>
          <a:p>
            <a:endParaRPr lang="en-AU" baseline="0" dirty="0" smtClean="0"/>
          </a:p>
        </p:txBody>
      </p:sp>
      <p:sp>
        <p:nvSpPr>
          <p:cNvPr id="4" name="Slide Number Placeholder 3"/>
          <p:cNvSpPr>
            <a:spLocks noGrp="1"/>
          </p:cNvSpPr>
          <p:nvPr>
            <p:ph type="sldNum" sz="quarter" idx="10"/>
          </p:nvPr>
        </p:nvSpPr>
        <p:spPr/>
        <p:txBody>
          <a:bodyPr/>
          <a:lstStyle/>
          <a:p>
            <a:fld id="{48AE069D-832B-48C3-8A64-F6243DD10637}" type="slidenum">
              <a:rPr lang="en-AU" smtClean="0"/>
              <a:t>21</a:t>
            </a:fld>
            <a:endParaRPr lang="en-AU"/>
          </a:p>
        </p:txBody>
      </p:sp>
    </p:spTree>
    <p:extLst>
      <p:ext uri="{BB962C8B-B14F-4D97-AF65-F5344CB8AC3E}">
        <p14:creationId xmlns:p14="http://schemas.microsoft.com/office/powerpoint/2010/main" val="276814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22</a:t>
            </a:fld>
            <a:endParaRPr lang="en-AU"/>
          </a:p>
        </p:txBody>
      </p:sp>
    </p:spTree>
    <p:extLst>
      <p:ext uri="{BB962C8B-B14F-4D97-AF65-F5344CB8AC3E}">
        <p14:creationId xmlns:p14="http://schemas.microsoft.com/office/powerpoint/2010/main" val="1106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UPDATE THIS SLIDE</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23</a:t>
            </a:fld>
            <a:endParaRPr lang="en-AU"/>
          </a:p>
        </p:txBody>
      </p:sp>
    </p:spTree>
    <p:extLst>
      <p:ext uri="{BB962C8B-B14F-4D97-AF65-F5344CB8AC3E}">
        <p14:creationId xmlns:p14="http://schemas.microsoft.com/office/powerpoint/2010/main" val="4157972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Often too much food</a:t>
            </a:r>
            <a:r>
              <a:rPr lang="en-US" baseline="0" dirty="0" smtClean="0"/>
              <a:t> is packed for the time kids have to eat, kids </a:t>
            </a:r>
            <a:r>
              <a:rPr lang="en-US" baseline="0" dirty="0" err="1" smtClean="0"/>
              <a:t>wanna</a:t>
            </a:r>
            <a:r>
              <a:rPr lang="en-US" baseline="0" dirty="0" smtClean="0"/>
              <a:t> play not eat</a:t>
            </a:r>
            <a:endParaRPr lang="en-AU"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Apple story – Jo’s daughter loved apples and would eat several</a:t>
            </a:r>
            <a:r>
              <a:rPr lang="en-AU" baseline="0" dirty="0" smtClean="0"/>
              <a:t> a day. However </a:t>
            </a:r>
            <a:r>
              <a:rPr lang="en-AU" dirty="0" smtClean="0"/>
              <a:t>when Jo’s daughter started school she brought her apple home without it being eaten. She explained that the apple was too big for her to eat during her eating breaks, and if she ate it all she wouldn’t have enough time to play.</a:t>
            </a:r>
            <a:r>
              <a:rPr lang="en-AU" baseline="0" dirty="0" smtClean="0"/>
              <a:t> She then proceeded to ask for smaller apples so that she would have time for both. </a:t>
            </a:r>
          </a:p>
          <a:p>
            <a:pPr marL="171450" indent="-171450">
              <a:buFont typeface="Arial" panose="020B0604020202020204" pitchFamily="34" charset="0"/>
              <a:buChar char="•"/>
            </a:pPr>
            <a:r>
              <a:rPr lang="en-AU" baseline="0" dirty="0" smtClean="0"/>
              <a:t>This is one reason that we encourage open discussions with families so that students are able to communicate to parents what is practical to eat at school. </a:t>
            </a:r>
          </a:p>
          <a:p>
            <a:pPr marL="171450" indent="-171450">
              <a:buFont typeface="Arial" panose="020B0604020202020204" pitchFamily="34" charset="0"/>
              <a:buChar char="•"/>
            </a:pPr>
            <a:r>
              <a:rPr lang="en-AU" baseline="0" dirty="0" smtClean="0"/>
              <a:t>One thing we wonder is whether parents are worried that their children wont have enough to eat at school? This may be a concern for some, however children are home again within 5 hours, so they can eat again then if they are still hungry. Its best to pack less, and if </a:t>
            </a:r>
            <a:r>
              <a:rPr lang="en-AU" baseline="0" dirty="0" err="1" smtClean="0"/>
              <a:t>theyre</a:t>
            </a:r>
            <a:r>
              <a:rPr lang="en-AU" baseline="0" dirty="0" smtClean="0"/>
              <a:t> still hungry at the end of the day then they’ll ask for more food to be taken the next day. </a:t>
            </a:r>
          </a:p>
          <a:p>
            <a:pPr marL="171450" indent="-171450">
              <a:buFont typeface="Arial" panose="020B0604020202020204" pitchFamily="34" charset="0"/>
              <a:buChar char="•"/>
            </a:pPr>
            <a:r>
              <a:rPr lang="en-AU" dirty="0" smtClean="0"/>
              <a:t>We encourage</a:t>
            </a:r>
            <a:r>
              <a:rPr lang="en-AU" baseline="0" dirty="0" smtClean="0"/>
              <a:t> students to bring home any uneaten food they have as a prompter for families to have conversations about foods they may not like or if </a:t>
            </a:r>
            <a:r>
              <a:rPr lang="en-AU" baseline="0" dirty="0" err="1" smtClean="0"/>
              <a:t>theres</a:t>
            </a:r>
            <a:r>
              <a:rPr lang="en-AU" baseline="0" dirty="0" smtClean="0"/>
              <a:t> too much food. Food brought home can be repacked the next day or can be eaten by another family member. </a:t>
            </a:r>
          </a:p>
          <a:p>
            <a:pPr marL="171450" indent="-171450">
              <a:buFont typeface="Arial" panose="020B0604020202020204" pitchFamily="34" charset="0"/>
              <a:buChar char="•"/>
            </a:pPr>
            <a:r>
              <a:rPr lang="en-AU" baseline="0" dirty="0" smtClean="0"/>
              <a:t>There are several websites that provide recipes for leftover foods. One recommended one is the Food Wise website - http://www.foodwise.com.au/ (</a:t>
            </a:r>
            <a:r>
              <a:rPr lang="en-AU" sz="1200" b="0" i="0" kern="1200" dirty="0" smtClean="0">
                <a:solidFill>
                  <a:schemeClr val="tx1"/>
                </a:solidFill>
                <a:effectLst/>
                <a:latin typeface="+mn-lt"/>
                <a:ea typeface="+mn-ea"/>
                <a:cs typeface="+mn-cs"/>
              </a:rPr>
              <a:t>‘</a:t>
            </a:r>
            <a:r>
              <a:rPr lang="en-AU" sz="1200" b="0" i="0" kern="1200" dirty="0" err="1" smtClean="0">
                <a:solidFill>
                  <a:schemeClr val="tx1"/>
                </a:solidFill>
                <a:effectLst/>
                <a:latin typeface="+mn-lt"/>
                <a:ea typeface="+mn-ea"/>
                <a:cs typeface="+mn-cs"/>
              </a:rPr>
              <a:t>FoodWise</a:t>
            </a:r>
            <a:r>
              <a:rPr lang="en-AU" sz="1200" b="0" i="0" kern="1200" dirty="0" smtClean="0">
                <a:solidFill>
                  <a:schemeClr val="tx1"/>
                </a:solidFill>
                <a:effectLst/>
                <a:latin typeface="+mn-lt"/>
                <a:ea typeface="+mn-ea"/>
                <a:cs typeface="+mn-cs"/>
              </a:rPr>
              <a:t>’ is </a:t>
            </a:r>
            <a:r>
              <a:rPr lang="en-AU" sz="1200" b="0" i="0" kern="1200" dirty="0" err="1" smtClean="0">
                <a:solidFill>
                  <a:schemeClr val="tx1"/>
                </a:solidFill>
                <a:effectLst/>
                <a:latin typeface="+mn-lt"/>
                <a:ea typeface="+mn-ea"/>
                <a:cs typeface="+mn-cs"/>
              </a:rPr>
              <a:t>DoSomething’s</a:t>
            </a:r>
            <a:r>
              <a:rPr lang="en-AU" sz="1200" b="0" i="0" kern="1200" dirty="0" smtClean="0">
                <a:solidFill>
                  <a:schemeClr val="tx1"/>
                </a:solidFill>
                <a:effectLst/>
                <a:latin typeface="+mn-lt"/>
                <a:ea typeface="+mn-ea"/>
                <a:cs typeface="+mn-cs"/>
              </a:rPr>
              <a:t> national campaign to reduce the environmental impact of Australia’s food consumption. We want Australians to become more educated and informed about the food that they eat. In short we want Australians to become </a:t>
            </a:r>
            <a:r>
              <a:rPr lang="en-AU" sz="1200" b="0" i="0" kern="1200" dirty="0" err="1" smtClean="0">
                <a:solidFill>
                  <a:schemeClr val="tx1"/>
                </a:solidFill>
                <a:effectLst/>
                <a:latin typeface="+mn-lt"/>
                <a:ea typeface="+mn-ea"/>
                <a:cs typeface="+mn-cs"/>
              </a:rPr>
              <a:t>FoodWise</a:t>
            </a:r>
            <a:r>
              <a:rPr lang="en-AU" sz="1200" b="0" i="0" kern="1200" dirty="0" smtClean="0">
                <a:solidFill>
                  <a:schemeClr val="tx1"/>
                </a:solidFill>
                <a:effectLst/>
                <a:latin typeface="+mn-lt"/>
                <a:ea typeface="+mn-ea"/>
                <a:cs typeface="+mn-cs"/>
              </a:rPr>
              <a:t>.)</a:t>
            </a:r>
          </a:p>
          <a:p>
            <a:r>
              <a:rPr lang="en-US" baseline="0" dirty="0" smtClean="0"/>
              <a:t>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24</a:t>
            </a:fld>
            <a:endParaRPr lang="en-AU"/>
          </a:p>
        </p:txBody>
      </p:sp>
    </p:spTree>
    <p:extLst>
      <p:ext uri="{BB962C8B-B14F-4D97-AF65-F5344CB8AC3E}">
        <p14:creationId xmlns:p14="http://schemas.microsoft.com/office/powerpoint/2010/main" val="3772483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8AE069D-832B-48C3-8A64-F6243DD10637}" type="slidenum">
              <a:rPr lang="en-AU" smtClean="0"/>
              <a:t>25</a:t>
            </a:fld>
            <a:endParaRPr lang="en-AU"/>
          </a:p>
        </p:txBody>
      </p:sp>
    </p:spTree>
    <p:extLst>
      <p:ext uri="{BB962C8B-B14F-4D97-AF65-F5344CB8AC3E}">
        <p14:creationId xmlns:p14="http://schemas.microsoft.com/office/powerpoint/2010/main" val="18947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Excess packaging and wastefulness</a:t>
            </a:r>
            <a:r>
              <a:rPr lang="en-US" baseline="0" dirty="0" smtClean="0"/>
              <a:t> is now a significant issue and reflects our affluence.</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3</a:t>
            </a:fld>
            <a:endParaRPr lang="en-AU"/>
          </a:p>
        </p:txBody>
      </p:sp>
    </p:spTree>
    <p:extLst>
      <p:ext uri="{BB962C8B-B14F-4D97-AF65-F5344CB8AC3E}">
        <p14:creationId xmlns:p14="http://schemas.microsoft.com/office/powerpoint/2010/main" val="4110212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The graph represents volume in landfill bins. WOW often refers to the volume (rather than weight) as it tells you how much space the ‘stuff’ is going to take up in a bin or in landfill. </a:t>
            </a:r>
          </a:p>
          <a:p>
            <a:pPr marL="171450" indent="-171450">
              <a:buFont typeface="Arial" panose="020B0604020202020204" pitchFamily="34" charset="0"/>
              <a:buChar char="•"/>
            </a:pPr>
            <a:r>
              <a:rPr lang="en-US" baseline="0" dirty="0" smtClean="0"/>
              <a:t>Other sources often refer to the weight as it’s easier to calculate, as trucks are weighed upon entering transfer stations. However this does not reflect how much space items will take up in landfill. </a:t>
            </a:r>
          </a:p>
          <a:p>
            <a:pPr marL="171450" indent="-171450">
              <a:buFont typeface="Arial" panose="020B0604020202020204" pitchFamily="34" charset="0"/>
              <a:buChar char="•"/>
            </a:pPr>
            <a:r>
              <a:rPr lang="en-US" baseline="0" dirty="0" smtClean="0"/>
              <a:t>An example is the difference between glass and paper. Glass is much heavier than paper, however paper would have a much larger volume than glass if they were at the same weight. </a:t>
            </a:r>
          </a:p>
          <a:p>
            <a:pPr marL="171450" indent="-171450">
              <a:buFont typeface="Arial" panose="020B0604020202020204" pitchFamily="34" charset="0"/>
              <a:buChar char="•"/>
            </a:pPr>
            <a:r>
              <a:rPr lang="en-US" baseline="0" dirty="0" smtClean="0"/>
              <a:t>mostly from home - </a:t>
            </a:r>
            <a:r>
              <a:rPr lang="en-US" dirty="0" smtClean="0"/>
              <a:t>25%</a:t>
            </a:r>
            <a:r>
              <a:rPr lang="en-US" baseline="0" dirty="0" smtClean="0"/>
              <a:t> packaging, 10% food scraps, 6% uneaten, 6% 10c containers. </a:t>
            </a:r>
          </a:p>
          <a:p>
            <a:pPr marL="171450" indent="-171450">
              <a:buFont typeface="Arial" panose="020B0604020202020204" pitchFamily="34" charset="0"/>
              <a:buChar char="•"/>
            </a:pPr>
            <a:r>
              <a:rPr lang="en-US" baseline="0" dirty="0" smtClean="0"/>
              <a:t>Paper products usually produced at school</a:t>
            </a:r>
          </a:p>
          <a:p>
            <a:pPr marL="171450" indent="-171450">
              <a:buFont typeface="Arial" panose="020B0604020202020204" pitchFamily="34" charset="0"/>
              <a:buChar char="•"/>
            </a:pPr>
            <a:r>
              <a:rPr lang="en-US" baseline="0" dirty="0" smtClean="0"/>
              <a:t>Waste management costs are high and are increasing. Jobs of schools is to facilitate learning, therefore could use the $ for better uses.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4</a:t>
            </a:fld>
            <a:endParaRPr lang="en-AU"/>
          </a:p>
        </p:txBody>
      </p:sp>
    </p:spTree>
    <p:extLst>
      <p:ext uri="{BB962C8B-B14F-4D97-AF65-F5344CB8AC3E}">
        <p14:creationId xmlns:p14="http://schemas.microsoft.com/office/powerpoint/2010/main" val="3094600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This graph and the next, reflect the difference between weight and volume, and that each measurement tells</a:t>
            </a:r>
            <a:r>
              <a:rPr lang="en-AU" baseline="0" dirty="0" smtClean="0"/>
              <a:t> a different story</a:t>
            </a:r>
            <a:r>
              <a:rPr lang="en-AU" dirty="0" smtClean="0"/>
              <a:t>. </a:t>
            </a:r>
          </a:p>
          <a:p>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5</a:t>
            </a:fld>
            <a:endParaRPr lang="en-AU"/>
          </a:p>
        </p:txBody>
      </p:sp>
    </p:spTree>
    <p:extLst>
      <p:ext uri="{BB962C8B-B14F-4D97-AF65-F5344CB8AC3E}">
        <p14:creationId xmlns:p14="http://schemas.microsoft.com/office/powerpoint/2010/main" val="1730460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This graph and the previous reflect the difference between weight and volume, and that each measurement tells</a:t>
            </a:r>
            <a:r>
              <a:rPr lang="en-AU" baseline="0" dirty="0" smtClean="0"/>
              <a:t> a different story</a:t>
            </a:r>
            <a:r>
              <a:rPr lang="en-AU" dirty="0" smtClean="0"/>
              <a:t>.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6</a:t>
            </a:fld>
            <a:endParaRPr lang="en-AU"/>
          </a:p>
        </p:txBody>
      </p:sp>
    </p:spTree>
    <p:extLst>
      <p:ext uri="{BB962C8B-B14F-4D97-AF65-F5344CB8AC3E}">
        <p14:creationId xmlns:p14="http://schemas.microsoft.com/office/powerpoint/2010/main" val="306406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5% of materials in school bins MUST</a:t>
            </a:r>
            <a:r>
              <a:rPr lang="en-AU" baseline="0" dirty="0" smtClean="0"/>
              <a:t> be sent to landfill. This is just 1 bin in every 20. The other 19 can be avoided, reduced, reused or recycled. </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7</a:t>
            </a:fld>
            <a:endParaRPr lang="en-AU"/>
          </a:p>
        </p:txBody>
      </p:sp>
    </p:spTree>
    <p:extLst>
      <p:ext uri="{BB962C8B-B14F-4D97-AF65-F5344CB8AC3E}">
        <p14:creationId xmlns:p14="http://schemas.microsoft.com/office/powerpoint/2010/main" val="3562436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Of the remaining 19 bins – or 95% of materials in the bins</a:t>
            </a:r>
            <a:r>
              <a:rPr lang="en-AU" baseline="0" dirty="0" smtClean="0"/>
              <a:t> - t</a:t>
            </a:r>
            <a:r>
              <a:rPr lang="en-AU" dirty="0" smtClean="0"/>
              <a:t>hrough the contents of school lunchboxes, parents have influence over 47% of the contents of landfill bins in schools</a:t>
            </a:r>
            <a:r>
              <a:rPr lang="en-AU" baseline="0" dirty="0" smtClean="0"/>
              <a:t> (represented by blue bins). </a:t>
            </a:r>
            <a:endParaRPr lang="en-AU" dirty="0" smtClean="0"/>
          </a:p>
        </p:txBody>
      </p:sp>
      <p:sp>
        <p:nvSpPr>
          <p:cNvPr id="4" name="Slide Number Placeholder 3"/>
          <p:cNvSpPr>
            <a:spLocks noGrp="1"/>
          </p:cNvSpPr>
          <p:nvPr>
            <p:ph type="sldNum" sz="quarter" idx="10"/>
          </p:nvPr>
        </p:nvSpPr>
        <p:spPr/>
        <p:txBody>
          <a:bodyPr/>
          <a:lstStyle/>
          <a:p>
            <a:fld id="{48AE069D-832B-48C3-8A64-F6243DD10637}" type="slidenum">
              <a:rPr lang="en-AU" smtClean="0"/>
              <a:t>8</a:t>
            </a:fld>
            <a:endParaRPr lang="en-AU"/>
          </a:p>
        </p:txBody>
      </p:sp>
    </p:spTree>
    <p:extLst>
      <p:ext uri="{BB962C8B-B14F-4D97-AF65-F5344CB8AC3E}">
        <p14:creationId xmlns:p14="http://schemas.microsoft.com/office/powerpoint/2010/main" val="1341702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What are the key things parents have an influence</a:t>
            </a:r>
            <a:r>
              <a:rPr lang="en-AU" baseline="0" dirty="0" smtClean="0"/>
              <a:t> over??</a:t>
            </a:r>
            <a:endParaRPr lang="en-AU" dirty="0"/>
          </a:p>
        </p:txBody>
      </p:sp>
      <p:sp>
        <p:nvSpPr>
          <p:cNvPr id="4" name="Slide Number Placeholder 3"/>
          <p:cNvSpPr>
            <a:spLocks noGrp="1"/>
          </p:cNvSpPr>
          <p:nvPr>
            <p:ph type="sldNum" sz="quarter" idx="10"/>
          </p:nvPr>
        </p:nvSpPr>
        <p:spPr/>
        <p:txBody>
          <a:bodyPr/>
          <a:lstStyle/>
          <a:p>
            <a:fld id="{48AE069D-832B-48C3-8A64-F6243DD10637}" type="slidenum">
              <a:rPr lang="en-AU" smtClean="0"/>
              <a:t>9</a:t>
            </a:fld>
            <a:endParaRPr lang="en-AU"/>
          </a:p>
        </p:txBody>
      </p:sp>
    </p:spTree>
    <p:extLst>
      <p:ext uri="{BB962C8B-B14F-4D97-AF65-F5344CB8AC3E}">
        <p14:creationId xmlns:p14="http://schemas.microsoft.com/office/powerpoint/2010/main" val="4011735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E5B556FE-ABA3-4DFE-A205-15F011E7E26C}" type="datetimeFigureOut">
              <a:rPr lang="en-AU" smtClean="0"/>
              <a:t>17/08/2017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1273879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5B556FE-ABA3-4DFE-A205-15F011E7E26C}" type="datetimeFigureOut">
              <a:rPr lang="en-AU" smtClean="0"/>
              <a:t>17/08/2017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1255670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5B556FE-ABA3-4DFE-A205-15F011E7E26C}" type="datetimeFigureOut">
              <a:rPr lang="en-AU" smtClean="0"/>
              <a:t>17/08/2017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3528549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5B556FE-ABA3-4DFE-A205-15F011E7E26C}" type="datetimeFigureOut">
              <a:rPr lang="en-AU" smtClean="0"/>
              <a:t>17/08/2017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3001917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B556FE-ABA3-4DFE-A205-15F011E7E26C}" type="datetimeFigureOut">
              <a:rPr lang="en-AU" smtClean="0"/>
              <a:t>17/08/2017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246711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E5B556FE-ABA3-4DFE-A205-15F011E7E26C}" type="datetimeFigureOut">
              <a:rPr lang="en-AU" smtClean="0"/>
              <a:t>17/08/2017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1088984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E5B556FE-ABA3-4DFE-A205-15F011E7E26C}" type="datetimeFigureOut">
              <a:rPr lang="en-AU" smtClean="0"/>
              <a:t>17/08/2017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250384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E5B556FE-ABA3-4DFE-A205-15F011E7E26C}" type="datetimeFigureOut">
              <a:rPr lang="en-AU" smtClean="0"/>
              <a:t>17/08/2017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963605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B556FE-ABA3-4DFE-A205-15F011E7E26C}" type="datetimeFigureOut">
              <a:rPr lang="en-AU" smtClean="0"/>
              <a:t>17/08/2017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4240395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B556FE-ABA3-4DFE-A205-15F011E7E26C}" type="datetimeFigureOut">
              <a:rPr lang="en-AU" smtClean="0"/>
              <a:t>17/08/2017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257097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B556FE-ABA3-4DFE-A205-15F011E7E26C}" type="datetimeFigureOut">
              <a:rPr lang="en-AU" smtClean="0"/>
              <a:t>17/08/2017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0A5DB58-4CD8-46BF-A2B5-19A9D25DA015}" type="slidenum">
              <a:rPr lang="en-AU" smtClean="0"/>
              <a:t>‹#›</a:t>
            </a:fld>
            <a:endParaRPr lang="en-AU"/>
          </a:p>
        </p:txBody>
      </p:sp>
    </p:spTree>
    <p:extLst>
      <p:ext uri="{BB962C8B-B14F-4D97-AF65-F5344CB8AC3E}">
        <p14:creationId xmlns:p14="http://schemas.microsoft.com/office/powerpoint/2010/main" val="394616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B556FE-ABA3-4DFE-A205-15F011E7E26C}" type="datetimeFigureOut">
              <a:rPr lang="en-AU" smtClean="0"/>
              <a:t>17/08/2017</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A5DB58-4CD8-46BF-A2B5-19A9D25DA015}" type="slidenum">
              <a:rPr lang="en-AU" smtClean="0"/>
              <a:t>‹#›</a:t>
            </a:fld>
            <a:endParaRPr lang="en-AU"/>
          </a:p>
        </p:txBody>
      </p:sp>
    </p:spTree>
    <p:extLst>
      <p:ext uri="{BB962C8B-B14F-4D97-AF65-F5344CB8AC3E}">
        <p14:creationId xmlns:p14="http://schemas.microsoft.com/office/powerpoint/2010/main" val="1940533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5.pn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wmf"/><Relationship Id="rId11" Type="http://schemas.openxmlformats.org/officeDocument/2006/relationships/image" Target="../media/image23.jpeg"/><Relationship Id="rId5" Type="http://schemas.openxmlformats.org/officeDocument/2006/relationships/image" Target="../media/image10.jpeg"/><Relationship Id="rId10" Type="http://schemas.openxmlformats.org/officeDocument/2006/relationships/image" Target="../media/image22.jpeg"/><Relationship Id="rId4" Type="http://schemas.openxmlformats.org/officeDocument/2006/relationships/image" Target="../media/image9.png"/><Relationship Id="rId9"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image" Target="../media/image25.jpg"/><Relationship Id="rId12" Type="http://schemas.openxmlformats.org/officeDocument/2006/relationships/image" Target="../media/image30.png"/><Relationship Id="rId17" Type="http://schemas.openxmlformats.org/officeDocument/2006/relationships/image" Target="../media/image35.jpeg"/><Relationship Id="rId2" Type="http://schemas.openxmlformats.org/officeDocument/2006/relationships/notesSlide" Target="../notesSlides/notesSlide12.xml"/><Relationship Id="rId16"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4.wmf"/><Relationship Id="rId11" Type="http://schemas.openxmlformats.org/officeDocument/2006/relationships/image" Target="../media/image29.jpeg"/><Relationship Id="rId5" Type="http://schemas.openxmlformats.org/officeDocument/2006/relationships/image" Target="../media/image10.jpeg"/><Relationship Id="rId15" Type="http://schemas.openxmlformats.org/officeDocument/2006/relationships/image" Target="../media/image33.jpeg"/><Relationship Id="rId10" Type="http://schemas.openxmlformats.org/officeDocument/2006/relationships/image" Target="../media/image28.jpeg"/><Relationship Id="rId4" Type="http://schemas.openxmlformats.org/officeDocument/2006/relationships/image" Target="../media/image9.png"/><Relationship Id="rId9" Type="http://schemas.openxmlformats.org/officeDocument/2006/relationships/image" Target="../media/image27.jpeg"/><Relationship Id="rId1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5.png"/><Relationship Id="rId7"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10" Type="http://schemas.openxmlformats.org/officeDocument/2006/relationships/image" Target="../media/image32.jpeg"/><Relationship Id="rId4" Type="http://schemas.openxmlformats.org/officeDocument/2006/relationships/image" Target="../media/image9.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10.jpeg"/><Relationship Id="rId3" Type="http://schemas.openxmlformats.org/officeDocument/2006/relationships/image" Target="../media/image38.png"/><Relationship Id="rId7" Type="http://schemas.openxmlformats.org/officeDocument/2006/relationships/image" Target="../media/image40.jpeg"/><Relationship Id="rId12"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hyperlink" Target="http://www.4myearth.com.au/store/product_info.php?cPath=4&amp;products_id=20&amp;osCsid=73ca6664abed18f9b826b1df5ca4fa6b" TargetMode="External"/><Relationship Id="rId11" Type="http://schemas.openxmlformats.org/officeDocument/2006/relationships/image" Target="../media/image5.png"/><Relationship Id="rId5" Type="http://schemas.openxmlformats.org/officeDocument/2006/relationships/image" Target="../media/image39.jpeg"/><Relationship Id="rId10" Type="http://schemas.openxmlformats.org/officeDocument/2006/relationships/hyperlink" Target="http://www.nudefoodmovers.com.au/" TargetMode="External"/><Relationship Id="rId4" Type="http://schemas.openxmlformats.org/officeDocument/2006/relationships/hyperlink" Target="http://www.4myearth.com.au/store/product_info.php?cPath=4&amp;products_id=6&amp;osCsid=73ca6664abed18f9b826b1df5ca4fa6b" TargetMode="External"/><Relationship Id="rId9" Type="http://schemas.openxmlformats.org/officeDocument/2006/relationships/hyperlink" Target="http://www.4myearth.com.au/" TargetMode="External"/><Relationship Id="rId14" Type="http://schemas.openxmlformats.org/officeDocument/2006/relationships/image" Target="../media/image4.wmf"/></Relationships>
</file>

<file path=ppt/slides/_rels/slide15.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5.png"/><Relationship Id="rId7"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5.png"/><Relationship Id="rId7"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10" Type="http://schemas.openxmlformats.org/officeDocument/2006/relationships/image" Target="../media/image47.jpeg"/><Relationship Id="rId4" Type="http://schemas.openxmlformats.org/officeDocument/2006/relationships/image" Target="../media/image9.png"/><Relationship Id="rId9"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g"/><Relationship Id="rId7" Type="http://schemas.openxmlformats.org/officeDocument/2006/relationships/image" Target="../media/image4.w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51.jpeg"/><Relationship Id="rId7" Type="http://schemas.openxmlformats.org/officeDocument/2006/relationships/image" Target="../media/image4.w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53.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4.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55.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4.w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wmf"/><Relationship Id="rId5" Type="http://schemas.openxmlformats.org/officeDocument/2006/relationships/image" Target="../media/image10.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12.jpe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2.jpe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image" Target="../media/image15.jpe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png"/><Relationship Id="rId10" Type="http://schemas.openxmlformats.org/officeDocument/2006/relationships/image" Target="../media/image18.jpeg"/><Relationship Id="rId4" Type="http://schemas.openxmlformats.org/officeDocument/2006/relationships/image" Target="../media/image16.jpeg"/><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9772" y="1772816"/>
            <a:ext cx="4104456" cy="4104456"/>
          </a:xfrm>
          <a:prstGeom prst="rect">
            <a:avLst/>
          </a:prstGeom>
        </p:spPr>
      </p:pic>
      <p:pic>
        <p:nvPicPr>
          <p:cNvPr id="2052"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4995" y="188117"/>
            <a:ext cx="1370380" cy="86201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6918" y="188117"/>
            <a:ext cx="2570163" cy="9810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6725" y="188117"/>
            <a:ext cx="1143000" cy="118586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3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9725" y="914400"/>
            <a:ext cx="5924550" cy="5810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3" name="Rectangle 6"/>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pic>
        <p:nvPicPr>
          <p:cNvPr id="10" name="Picture 9"/>
          <p:cNvPicPr/>
          <p:nvPr/>
        </p:nvPicPr>
        <p:blipFill>
          <a:blip r:embed="rId8" cstate="print">
            <a:extLst>
              <a:ext uri="{28A0092B-C50C-407E-A947-70E740481C1C}">
                <a14:useLocalDpi xmlns:a14="http://schemas.microsoft.com/office/drawing/2010/main" val="0"/>
              </a:ext>
            </a:extLst>
          </a:blip>
          <a:stretch>
            <a:fillRect/>
          </a:stretch>
        </p:blipFill>
        <p:spPr>
          <a:xfrm>
            <a:off x="7812360" y="5445224"/>
            <a:ext cx="1025525" cy="1066800"/>
          </a:xfrm>
          <a:prstGeom prst="rect">
            <a:avLst/>
          </a:prstGeom>
        </p:spPr>
      </p:pic>
      <p:pic>
        <p:nvPicPr>
          <p:cNvPr id="1026" name="Picture 2" descr="\\BOSS\Storage\Ali\GISA_72_RGB_Web_Vert.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5445224"/>
            <a:ext cx="1691680" cy="1399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7591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4797152"/>
            <a:ext cx="3960440" cy="369332"/>
          </a:xfrm>
          <a:prstGeom prst="rect">
            <a:avLst/>
          </a:prstGeom>
          <a:noFill/>
        </p:spPr>
        <p:txBody>
          <a:bodyPr wrap="square" rtlCol="0">
            <a:spAutoFit/>
          </a:bodyPr>
          <a:lstStyle/>
          <a:p>
            <a:r>
              <a:rPr lang="en-US" dirty="0" smtClean="0"/>
              <a:t>	</a:t>
            </a:r>
            <a:endParaRPr lang="en-AU" dirty="0"/>
          </a:p>
        </p:txBody>
      </p:sp>
      <p:pic>
        <p:nvPicPr>
          <p:cNvPr id="4"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7" cstate="print">
            <a:extLst>
              <a:ext uri="{28A0092B-C50C-407E-A947-70E740481C1C}">
                <a14:useLocalDpi xmlns:a14="http://schemas.microsoft.com/office/drawing/2010/main" val="0"/>
              </a:ext>
            </a:extLst>
          </a:blip>
          <a:srcRect t="16540" b="11531"/>
          <a:stretch/>
        </p:blipFill>
        <p:spPr>
          <a:xfrm>
            <a:off x="5940152" y="3805245"/>
            <a:ext cx="3084409" cy="2958100"/>
          </a:xfrm>
          <a:prstGeom prst="rect">
            <a:avLst/>
          </a:prstGeom>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b="17301"/>
          <a:stretch/>
        </p:blipFill>
        <p:spPr>
          <a:xfrm>
            <a:off x="180357" y="1916832"/>
            <a:ext cx="3287512" cy="2039052"/>
          </a:xfrm>
          <a:prstGeom prst="rect">
            <a:avLst/>
          </a:prstGeom>
        </p:spPr>
      </p:pic>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26339" t="10164" r="6017" b="33129"/>
          <a:stretch/>
        </p:blipFill>
        <p:spPr>
          <a:xfrm>
            <a:off x="5794584" y="1722553"/>
            <a:ext cx="3242022" cy="2038350"/>
          </a:xfrm>
          <a:prstGeom prst="rect">
            <a:avLst/>
          </a:prstGeom>
        </p:spPr>
      </p:pic>
      <p:pic>
        <p:nvPicPr>
          <p:cNvPr id="12" name="Picture 11"/>
          <p:cNvPicPr>
            <a:picLocks noChangeAspect="1"/>
          </p:cNvPicPr>
          <p:nvPr/>
        </p:nvPicPr>
        <p:blipFill rotWithShape="1">
          <a:blip r:embed="rId10" cstate="print">
            <a:extLst>
              <a:ext uri="{28A0092B-C50C-407E-A947-70E740481C1C}">
                <a14:useLocalDpi xmlns:a14="http://schemas.microsoft.com/office/drawing/2010/main" val="0"/>
              </a:ext>
            </a:extLst>
          </a:blip>
          <a:srcRect l="61007" t="42330" b="14048"/>
          <a:stretch/>
        </p:blipFill>
        <p:spPr>
          <a:xfrm>
            <a:off x="180356" y="4005064"/>
            <a:ext cx="3287513" cy="2758281"/>
          </a:xfrm>
          <a:prstGeom prst="rect">
            <a:avLst/>
          </a:prstGeom>
        </p:spPr>
      </p:pic>
      <p:pic>
        <p:nvPicPr>
          <p:cNvPr id="13" name="Picture 12"/>
          <p:cNvPicPr>
            <a:picLocks noChangeAspect="1"/>
          </p:cNvPicPr>
          <p:nvPr/>
        </p:nvPicPr>
        <p:blipFill rotWithShape="1">
          <a:blip r:embed="rId11" cstate="print">
            <a:extLst>
              <a:ext uri="{28A0092B-C50C-407E-A947-70E740481C1C}">
                <a14:useLocalDpi xmlns:a14="http://schemas.microsoft.com/office/drawing/2010/main" val="0"/>
              </a:ext>
            </a:extLst>
          </a:blip>
          <a:srcRect l="7185" t="11626" r="8514"/>
          <a:stretch/>
        </p:blipFill>
        <p:spPr>
          <a:xfrm>
            <a:off x="3558467" y="2741728"/>
            <a:ext cx="2171081" cy="3034633"/>
          </a:xfrm>
          <a:prstGeom prst="rect">
            <a:avLst/>
          </a:prstGeom>
        </p:spPr>
      </p:pic>
      <p:sp>
        <p:nvSpPr>
          <p:cNvPr id="14" name="Rectangle 13"/>
          <p:cNvSpPr/>
          <p:nvPr/>
        </p:nvSpPr>
        <p:spPr>
          <a:xfrm>
            <a:off x="2834232" y="799223"/>
            <a:ext cx="303525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rPr>
              <a:t>Packaging</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ndParaRPr>
          </a:p>
        </p:txBody>
      </p:sp>
    </p:spTree>
    <p:extLst>
      <p:ext uri="{BB962C8B-B14F-4D97-AF65-F5344CB8AC3E}">
        <p14:creationId xmlns:p14="http://schemas.microsoft.com/office/powerpoint/2010/main" val="2216673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4818" y="799223"/>
            <a:ext cx="4053126" cy="584775"/>
          </a:xfrm>
          <a:prstGeom prst="rect">
            <a:avLst/>
          </a:prstGeom>
          <a:noFill/>
        </p:spPr>
        <p:txBody>
          <a:bodyPr wrap="square" rtlCol="0">
            <a:spAutoFit/>
          </a:bodyPr>
          <a:lstStyle/>
          <a:p>
            <a:r>
              <a:rPr lang="en-US" sz="3200" b="1" dirty="0" smtClean="0">
                <a:latin typeface="+mj-lt"/>
              </a:rPr>
              <a:t>Lots of packaging!</a:t>
            </a:r>
            <a:endParaRPr lang="en-AU" sz="3200" b="1" dirty="0">
              <a:latin typeface="+mj-lt"/>
            </a:endParaRPr>
          </a:p>
        </p:txBody>
      </p:sp>
      <p:pic>
        <p:nvPicPr>
          <p:cNvPr id="12" name="Picture 2" descr="\\BOSS\Storage\Wipe Out Waste\Images\State Averages Packaging.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3568" y="1342037"/>
            <a:ext cx="7704856" cy="551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951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3803"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9990" t="8315" r="13258" b="6363"/>
          <a:stretch/>
        </p:blipFill>
        <p:spPr>
          <a:xfrm>
            <a:off x="1018511" y="1329935"/>
            <a:ext cx="6638273" cy="5534545"/>
          </a:xfrm>
          <a:prstGeom prst="rect">
            <a:avLst/>
          </a:prstGeom>
        </p:spPr>
      </p:pic>
      <p:pic>
        <p:nvPicPr>
          <p:cNvPr id="9" name="Picture 8" descr="http://organicmania.com/wp-content/uploads/2008/03/honest-kids-drink-pouches_small.jpg"/>
          <p:cNvPicPr/>
          <p:nvPr/>
        </p:nvPicPr>
        <p:blipFill rotWithShape="1">
          <a:blip r:embed="rId8" cstate="print">
            <a:extLst>
              <a:ext uri="{28A0092B-C50C-407E-A947-70E740481C1C}">
                <a14:useLocalDpi xmlns:a14="http://schemas.microsoft.com/office/drawing/2010/main" val="0"/>
              </a:ext>
            </a:extLst>
          </a:blip>
          <a:srcRect r="31444"/>
          <a:stretch/>
        </p:blipFill>
        <p:spPr bwMode="auto">
          <a:xfrm>
            <a:off x="5613022" y="5266175"/>
            <a:ext cx="1198245" cy="1081405"/>
          </a:xfrm>
          <a:prstGeom prst="rect">
            <a:avLst/>
          </a:prstGeom>
          <a:noFill/>
          <a:ln w="28575">
            <a:solidFill>
              <a:srgbClr val="FF0000"/>
            </a:solidFill>
          </a:ln>
          <a:extLst>
            <a:ext uri="{53640926-AAD7-44D8-BBD7-CCE9431645EC}">
              <a14:shadowObscured xmlns:a14="http://schemas.microsoft.com/office/drawing/2010/main"/>
            </a:ext>
          </a:extLst>
        </p:spPr>
      </p:pic>
      <p:pic>
        <p:nvPicPr>
          <p:cNvPr id="10" name="Picture 9" descr="http://chinaprintingservice.com/uploads/allimg/110531/Cartoon-Food-Packaging-Label-For-Sweet-Candy-4.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56208" y="5964675"/>
            <a:ext cx="765810" cy="765810"/>
          </a:xfrm>
          <a:prstGeom prst="rect">
            <a:avLst/>
          </a:prstGeom>
          <a:noFill/>
          <a:ln w="28575">
            <a:solidFill>
              <a:srgbClr val="FF0000"/>
            </a:solidFill>
          </a:ln>
        </p:spPr>
      </p:pic>
      <p:pic>
        <p:nvPicPr>
          <p:cNvPr id="11" name="il_fi" descr="http://www.choice.com.au/~/media/Images/Reviews/Food%20and%20health/Food%20and%20drink/yoghurt/yoghurts-lead.ashx"/>
          <p:cNvPicPr/>
          <p:nvPr/>
        </p:nvPicPr>
        <p:blipFill rotWithShape="1">
          <a:blip r:embed="rId10">
            <a:extLst>
              <a:ext uri="{28A0092B-C50C-407E-A947-70E740481C1C}">
                <a14:useLocalDpi xmlns:a14="http://schemas.microsoft.com/office/drawing/2010/main" val="0"/>
              </a:ext>
            </a:extLst>
          </a:blip>
          <a:srcRect l="10734" r="12995" b="4544"/>
          <a:stretch/>
        </p:blipFill>
        <p:spPr bwMode="auto">
          <a:xfrm>
            <a:off x="6474346" y="3401695"/>
            <a:ext cx="1380490" cy="1181100"/>
          </a:xfrm>
          <a:prstGeom prst="rect">
            <a:avLst/>
          </a:prstGeom>
          <a:noFill/>
          <a:ln w="28575">
            <a:solidFill>
              <a:srgbClr val="FFFF00"/>
            </a:solidFill>
          </a:ln>
          <a:extLst>
            <a:ext uri="{53640926-AAD7-44D8-BBD7-CCE9431645EC}">
              <a14:shadowObscured xmlns:a14="http://schemas.microsoft.com/office/drawing/2010/main"/>
            </a:ext>
          </a:extLst>
        </p:spPr>
      </p:pic>
      <p:pic>
        <p:nvPicPr>
          <p:cNvPr id="12" name="Picture 11" descr="http://cdn3.blogs.babble.com/strollerderby/wp-content/uploads/2010/06/4282789501_6fb9e0dc54-300x200.jpg"/>
          <p:cNvPicPr/>
          <p:nvPr/>
        </p:nvPicPr>
        <p:blipFill rotWithShape="1">
          <a:blip r:embed="rId11">
            <a:extLst>
              <a:ext uri="{28A0092B-C50C-407E-A947-70E740481C1C}">
                <a14:useLocalDpi xmlns:a14="http://schemas.microsoft.com/office/drawing/2010/main" val="0"/>
              </a:ext>
            </a:extLst>
          </a:blip>
          <a:srcRect l="29393" t="15866"/>
          <a:stretch/>
        </p:blipFill>
        <p:spPr bwMode="auto">
          <a:xfrm>
            <a:off x="437168" y="3532188"/>
            <a:ext cx="1162685" cy="920115"/>
          </a:xfrm>
          <a:prstGeom prst="rect">
            <a:avLst/>
          </a:prstGeom>
          <a:noFill/>
          <a:ln w="28575">
            <a:solidFill>
              <a:srgbClr val="FFFF00"/>
            </a:solidFill>
          </a:ln>
          <a:extLst>
            <a:ext uri="{53640926-AAD7-44D8-BBD7-CCE9431645EC}">
              <a14:shadowObscured xmlns:a14="http://schemas.microsoft.com/office/drawing/2010/main"/>
            </a:ext>
          </a:extLst>
        </p:spPr>
      </p:pic>
      <p:pic>
        <p:nvPicPr>
          <p:cNvPr id="13" name="Picture 12"/>
          <p:cNvPicPr/>
          <p:nvPr/>
        </p:nvPicPr>
        <p:blipFill rotWithShape="1">
          <a:blip r:embed="rId12" cstate="print">
            <a:extLst>
              <a:ext uri="{28A0092B-C50C-407E-A947-70E740481C1C}">
                <a14:useLocalDpi xmlns:a14="http://schemas.microsoft.com/office/drawing/2010/main" val="0"/>
              </a:ext>
            </a:extLst>
          </a:blip>
          <a:srcRect l="30990" t="27176" r="33227" b="29921"/>
          <a:stretch/>
        </p:blipFill>
        <p:spPr bwMode="auto">
          <a:xfrm>
            <a:off x="1793826" y="4179888"/>
            <a:ext cx="821690" cy="741045"/>
          </a:xfrm>
          <a:prstGeom prst="rect">
            <a:avLst/>
          </a:prstGeom>
          <a:ln w="28575">
            <a:solidFill>
              <a:srgbClr val="FFFF00"/>
            </a:solidFill>
          </a:ln>
          <a:extLst>
            <a:ext uri="{53640926-AAD7-44D8-BBD7-CCE9431645EC}">
              <a14:shadowObscured xmlns:a14="http://schemas.microsoft.com/office/drawing/2010/main"/>
            </a:ext>
          </a:extLst>
        </p:spPr>
      </p:pic>
      <p:pic>
        <p:nvPicPr>
          <p:cNvPr id="14" name="Picture 13" descr="http://1.bp.blogspot.com/_qm4HVkF5dxY/SqaiGmtKUCI/AAAAAAAABCI/NfhFXSkL7lw/s400/Lunch+Citizenpip.png"/>
          <p:cNvPicPr/>
          <p:nvPr/>
        </p:nvPicPr>
        <p:blipFill>
          <a:blip r:embed="rId13">
            <a:extLst>
              <a:ext uri="{28A0092B-C50C-407E-A947-70E740481C1C}">
                <a14:useLocalDpi xmlns:a14="http://schemas.microsoft.com/office/drawing/2010/main" val="0"/>
              </a:ext>
            </a:extLst>
          </a:blip>
          <a:srcRect/>
          <a:stretch>
            <a:fillRect/>
          </a:stretch>
        </p:blipFill>
        <p:spPr bwMode="auto">
          <a:xfrm>
            <a:off x="7338441" y="1945537"/>
            <a:ext cx="1768971" cy="1256804"/>
          </a:xfrm>
          <a:prstGeom prst="rect">
            <a:avLst/>
          </a:prstGeom>
          <a:noFill/>
          <a:ln w="28575">
            <a:solidFill>
              <a:schemeClr val="accent4">
                <a:lumMod val="60000"/>
                <a:lumOff val="40000"/>
              </a:schemeClr>
            </a:solidFill>
          </a:ln>
        </p:spPr>
      </p:pic>
      <p:pic>
        <p:nvPicPr>
          <p:cNvPr id="15" name="Picture 14" descr="http://holidayscentral.com/sites/default/files/imagecache/no_size_change/wysiwyg_imageupload/6/lunchskins.jpg"/>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18726" y="2169831"/>
            <a:ext cx="1115060" cy="1032510"/>
          </a:xfrm>
          <a:prstGeom prst="rect">
            <a:avLst/>
          </a:prstGeom>
          <a:noFill/>
          <a:ln w="28575">
            <a:solidFill>
              <a:schemeClr val="accent4">
                <a:lumMod val="60000"/>
                <a:lumOff val="40000"/>
              </a:schemeClr>
            </a:solidFill>
          </a:ln>
        </p:spPr>
      </p:pic>
      <p:pic>
        <p:nvPicPr>
          <p:cNvPr id="16" name="Picture 15" descr="http://www.whitepages.com.au/wpol-images/PRODUCTS/95/474593695/3/CONTENTS/77/22059977/1/53936720/hero02_sunbeam.jpg"/>
          <p:cNvPicPr/>
          <p:nvPr/>
        </p:nvPicPr>
        <p:blipFill rotWithShape="1">
          <a:blip r:embed="rId15" cstate="print">
            <a:extLst>
              <a:ext uri="{28A0092B-C50C-407E-A947-70E740481C1C}">
                <a14:useLocalDpi xmlns:a14="http://schemas.microsoft.com/office/drawing/2010/main" val="0"/>
              </a:ext>
            </a:extLst>
          </a:blip>
          <a:srcRect l="26475" t="24545" r="39075" b="2741"/>
          <a:stretch/>
        </p:blipFill>
        <p:spPr bwMode="auto">
          <a:xfrm>
            <a:off x="24734" y="1135466"/>
            <a:ext cx="827405" cy="908050"/>
          </a:xfrm>
          <a:prstGeom prst="rect">
            <a:avLst/>
          </a:prstGeom>
          <a:noFill/>
          <a:ln w="28575">
            <a:solidFill>
              <a:schemeClr val="accent4">
                <a:lumMod val="60000"/>
                <a:lumOff val="40000"/>
              </a:schemeClr>
            </a:solidFill>
          </a:ln>
          <a:extLst>
            <a:ext uri="{53640926-AAD7-44D8-BBD7-CCE9431645EC}">
              <a14:shadowObscured xmlns:a14="http://schemas.microsoft.com/office/drawing/2010/main"/>
            </a:ext>
          </a:extLst>
        </p:spPr>
      </p:pic>
      <p:pic>
        <p:nvPicPr>
          <p:cNvPr id="17" name="Picture 16" descr="http://knowthyfood.com/shop/members/getimage.php?image_id=735"/>
          <p:cNvPicPr/>
          <p:nvPr/>
        </p:nvPicPr>
        <p:blipFill rotWithShape="1">
          <a:blip r:embed="rId16" cstate="print">
            <a:extLst>
              <a:ext uri="{28A0092B-C50C-407E-A947-70E740481C1C}">
                <a14:useLocalDpi xmlns:a14="http://schemas.microsoft.com/office/drawing/2010/main" val="0"/>
              </a:ext>
            </a:extLst>
          </a:blip>
          <a:srcRect l="31390" t="13307" r="5486" b="22696"/>
          <a:stretch/>
        </p:blipFill>
        <p:spPr bwMode="auto">
          <a:xfrm>
            <a:off x="1516331" y="5381427"/>
            <a:ext cx="1099185" cy="850900"/>
          </a:xfrm>
          <a:prstGeom prst="rect">
            <a:avLst/>
          </a:prstGeom>
          <a:noFill/>
          <a:ln w="28575">
            <a:solidFill>
              <a:srgbClr val="FF0000"/>
            </a:solidFill>
          </a:ln>
          <a:extLst>
            <a:ext uri="{53640926-AAD7-44D8-BBD7-CCE9431645EC}">
              <a14:shadowObscured xmlns:a14="http://schemas.microsoft.com/office/drawing/2010/main"/>
            </a:ext>
          </a:extLst>
        </p:spPr>
      </p:pic>
      <p:pic>
        <p:nvPicPr>
          <p:cNvPr id="18" name="Picture 17" descr="http://www.recyclingdepotadelaide.com.au/images/plastic-drink-bottle-containers.jpg"/>
          <p:cNvPicPr/>
          <p:nvPr/>
        </p:nvPicPr>
        <p:blipFill>
          <a:blip r:embed="rId17">
            <a:extLst>
              <a:ext uri="{28A0092B-C50C-407E-A947-70E740481C1C}">
                <a14:useLocalDpi xmlns:a14="http://schemas.microsoft.com/office/drawing/2010/main" val="0"/>
              </a:ext>
            </a:extLst>
          </a:blip>
          <a:srcRect/>
          <a:stretch>
            <a:fillRect/>
          </a:stretch>
        </p:blipFill>
        <p:spPr bwMode="auto">
          <a:xfrm>
            <a:off x="7667450" y="4667369"/>
            <a:ext cx="1297305" cy="1297305"/>
          </a:xfrm>
          <a:prstGeom prst="rect">
            <a:avLst/>
          </a:prstGeom>
          <a:noFill/>
          <a:ln w="28575">
            <a:solidFill>
              <a:srgbClr val="FFFF00"/>
            </a:solidFill>
          </a:ln>
        </p:spPr>
      </p:pic>
      <p:sp>
        <p:nvSpPr>
          <p:cNvPr id="6" name="TextBox 5"/>
          <p:cNvSpPr txBox="1"/>
          <p:nvPr/>
        </p:nvSpPr>
        <p:spPr>
          <a:xfrm>
            <a:off x="1156458" y="932920"/>
            <a:ext cx="6500325" cy="461665"/>
          </a:xfrm>
          <a:prstGeom prst="rect">
            <a:avLst/>
          </a:prstGeom>
          <a:noFill/>
        </p:spPr>
        <p:txBody>
          <a:bodyPr wrap="square" rtlCol="0">
            <a:spAutoFit/>
          </a:bodyPr>
          <a:lstStyle/>
          <a:p>
            <a:pPr algn="ctr"/>
            <a:r>
              <a:rPr lang="en-US" sz="2400" spc="300" dirty="0" smtClean="0">
                <a:latin typeface="Porky's" pitchFamily="2" charset="0"/>
              </a:rPr>
              <a:t>Lunchbox Packaging Hierarchy</a:t>
            </a:r>
            <a:endParaRPr lang="en-AU" sz="2400" spc="300" dirty="0">
              <a:latin typeface="Porky's" pitchFamily="2" charset="0"/>
            </a:endParaRPr>
          </a:p>
        </p:txBody>
      </p:sp>
    </p:spTree>
    <p:extLst>
      <p:ext uri="{BB962C8B-B14F-4D97-AF65-F5344CB8AC3E}">
        <p14:creationId xmlns:p14="http://schemas.microsoft.com/office/powerpoint/2010/main" val="5843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2309"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087464" y="960618"/>
            <a:ext cx="682552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solidFill>
                  <a:srgbClr val="92D050"/>
                </a:solidFill>
                <a:effectLst>
                  <a:outerShdw blurRad="50800" dist="39000" dir="5460000" algn="tl">
                    <a:srgbClr val="000000">
                      <a:alpha val="38000"/>
                    </a:srgbClr>
                  </a:outerShdw>
                </a:effectLst>
              </a:rPr>
              <a:t>Nude Food Lunchboxes</a:t>
            </a:r>
            <a:endParaRPr lang="en-US" sz="5400" b="1" dirty="0">
              <a:ln w="11430"/>
              <a:solidFill>
                <a:srgbClr val="92D050"/>
              </a:solidFill>
              <a:effectLst>
                <a:outerShdw blurRad="50800" dist="39000" dir="5460000" algn="tl">
                  <a:srgbClr val="000000">
                    <a:alpha val="38000"/>
                  </a:srgbClr>
                </a:outerShdw>
              </a:effectLst>
            </a:endParaRPr>
          </a:p>
        </p:txBody>
      </p:sp>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17455" r="27247" b="17421"/>
          <a:stretch/>
        </p:blipFill>
        <p:spPr>
          <a:xfrm>
            <a:off x="395536" y="2706998"/>
            <a:ext cx="2755571" cy="3086260"/>
          </a:xfrm>
          <a:prstGeom prst="rect">
            <a:avLst/>
          </a:prstGeom>
          <a:ln w="38100">
            <a:solidFill>
              <a:srgbClr val="92D050"/>
            </a:solidFill>
          </a:ln>
        </p:spPr>
      </p:pic>
      <p:pic>
        <p:nvPicPr>
          <p:cNvPr id="9" name="Picture 8" descr="http://ittybittygreenie.com.au/blog/wp-content/uploads/2012/07/goodbyn_lifestyle.jpg"/>
          <p:cNvPicPr/>
          <p:nvPr/>
        </p:nvPicPr>
        <p:blipFill rotWithShape="1">
          <a:blip r:embed="rId8" cstate="print">
            <a:extLst>
              <a:ext uri="{28A0092B-C50C-407E-A947-70E740481C1C}">
                <a14:useLocalDpi xmlns:a14="http://schemas.microsoft.com/office/drawing/2010/main" val="0"/>
              </a:ext>
            </a:extLst>
          </a:blip>
          <a:srcRect l="2946" t="12998" r="2946" b="11092"/>
          <a:stretch/>
        </p:blipFill>
        <p:spPr bwMode="auto">
          <a:xfrm>
            <a:off x="3424417" y="1883948"/>
            <a:ext cx="3699670" cy="2553164"/>
          </a:xfrm>
          <a:prstGeom prst="rect">
            <a:avLst/>
          </a:prstGeom>
          <a:noFill/>
          <a:ln w="38100">
            <a:solidFill>
              <a:srgbClr val="92D050"/>
            </a:solidFill>
          </a:ln>
          <a:extLst>
            <a:ext uri="{53640926-AAD7-44D8-BBD7-CCE9431645EC}">
              <a14:shadowObscured xmlns:a14="http://schemas.microsoft.com/office/drawing/2010/main"/>
            </a:ext>
          </a:extLst>
        </p:spPr>
      </p:pic>
      <p:pic>
        <p:nvPicPr>
          <p:cNvPr id="10" name="Picture 9" descr="http://1.bp.blogspot.com/_qm4HVkF5dxY/SqaiGmtKUCI/AAAAAAAABCI/NfhFXSkL7lw/s400/Lunch+Citizenpip.png"/>
          <p:cNvPicPr/>
          <p:nvPr/>
        </p:nvPicPr>
        <p:blipFill>
          <a:blip r:embed="rId9">
            <a:extLst>
              <a:ext uri="{28A0092B-C50C-407E-A947-70E740481C1C}">
                <a14:useLocalDpi xmlns:a14="http://schemas.microsoft.com/office/drawing/2010/main" val="0"/>
              </a:ext>
            </a:extLst>
          </a:blip>
          <a:srcRect/>
          <a:stretch>
            <a:fillRect/>
          </a:stretch>
        </p:blipFill>
        <p:spPr bwMode="auto">
          <a:xfrm>
            <a:off x="3563888" y="4806661"/>
            <a:ext cx="2304256" cy="1637109"/>
          </a:xfrm>
          <a:prstGeom prst="rect">
            <a:avLst/>
          </a:prstGeom>
          <a:noFill/>
          <a:ln w="38100">
            <a:solidFill>
              <a:srgbClr val="92D050"/>
            </a:solidFill>
          </a:ln>
        </p:spPr>
      </p:pic>
      <p:pic>
        <p:nvPicPr>
          <p:cNvPr id="11" name="Picture 10" descr="http://holidayscentral.com/sites/default/files/imagecache/no_size_change/wysiwyg_imageupload/6/lunchskins.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53137" y="4735172"/>
            <a:ext cx="1922407" cy="1780088"/>
          </a:xfrm>
          <a:prstGeom prst="rect">
            <a:avLst/>
          </a:prstGeom>
          <a:noFill/>
          <a:ln w="38100">
            <a:solidFill>
              <a:srgbClr val="92D050"/>
            </a:solidFill>
          </a:ln>
        </p:spPr>
      </p:pic>
    </p:spTree>
    <p:extLst>
      <p:ext uri="{BB962C8B-B14F-4D97-AF65-F5344CB8AC3E}">
        <p14:creationId xmlns:p14="http://schemas.microsoft.com/office/powerpoint/2010/main" val="1371661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271463" y="1160463"/>
            <a:ext cx="8597900" cy="1261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algn="ctr" eaLnBrk="1" hangingPunct="1">
              <a:spcBef>
                <a:spcPct val="50000"/>
              </a:spcBef>
              <a:buFontTx/>
              <a:buNone/>
            </a:pPr>
            <a:r>
              <a:rPr lang="en-AU" sz="4000" dirty="0" smtClean="0">
                <a:latin typeface="+mn-lt"/>
              </a:rPr>
              <a:t>Nude </a:t>
            </a:r>
            <a:r>
              <a:rPr lang="en-AU" sz="4000" dirty="0">
                <a:latin typeface="+mn-lt"/>
              </a:rPr>
              <a:t>Food = No </a:t>
            </a:r>
            <a:r>
              <a:rPr lang="en-AU" sz="4000" dirty="0" smtClean="0">
                <a:latin typeface="+mn-lt"/>
              </a:rPr>
              <a:t>single-use packaging</a:t>
            </a:r>
            <a:endParaRPr lang="en-AU" sz="4000" dirty="0">
              <a:latin typeface="+mn-lt"/>
            </a:endParaRPr>
          </a:p>
          <a:p>
            <a:pPr algn="ctr" eaLnBrk="1" hangingPunct="1">
              <a:spcBef>
                <a:spcPct val="50000"/>
              </a:spcBef>
              <a:buFontTx/>
              <a:buNone/>
            </a:pPr>
            <a:endParaRPr lang="en-AU" dirty="0">
              <a:solidFill>
                <a:srgbClr val="684522"/>
              </a:solidFill>
            </a:endParaRPr>
          </a:p>
        </p:txBody>
      </p:sp>
      <p:sp>
        <p:nvSpPr>
          <p:cNvPr id="8196" name="Text Box 4"/>
          <p:cNvSpPr txBox="1">
            <a:spLocks noChangeArrowheads="1"/>
          </p:cNvSpPr>
          <p:nvPr/>
        </p:nvSpPr>
        <p:spPr bwMode="auto">
          <a:xfrm>
            <a:off x="914400" y="2971800"/>
            <a:ext cx="739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endParaRPr lang="en-US" sz="1800" b="0"/>
          </a:p>
        </p:txBody>
      </p:sp>
      <p:sp>
        <p:nvSpPr>
          <p:cNvPr id="8197" name="Text Box 5"/>
          <p:cNvSpPr txBox="1">
            <a:spLocks noChangeArrowheads="1"/>
          </p:cNvSpPr>
          <p:nvPr/>
        </p:nvSpPr>
        <p:spPr bwMode="auto">
          <a:xfrm>
            <a:off x="685800" y="3200400"/>
            <a:ext cx="327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endParaRPr lang="en-US" sz="1800" b="0"/>
          </a:p>
        </p:txBody>
      </p:sp>
      <p:sp>
        <p:nvSpPr>
          <p:cNvPr id="8198" name="Rectangle 6"/>
          <p:cNvSpPr>
            <a:spLocks noChangeArrowheads="1"/>
          </p:cNvSpPr>
          <p:nvPr/>
        </p:nvSpPr>
        <p:spPr bwMode="auto">
          <a:xfrm>
            <a:off x="2654300" y="2476500"/>
            <a:ext cx="4076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pic>
        <p:nvPicPr>
          <p:cNvPr id="8199" name="Picture 7" descr="pixel_tr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63" y="5616575"/>
            <a:ext cx="95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descr="SANDWICH POCKET.">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863" y="2242344"/>
            <a:ext cx="3416300"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SANDWICH WRAP Large">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563" y="4327525"/>
            <a:ext cx="3530600" cy="217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descr="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9500" y="3054350"/>
            <a:ext cx="5524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Text Box 11"/>
          <p:cNvSpPr txBox="1">
            <a:spLocks noChangeArrowheads="1"/>
          </p:cNvSpPr>
          <p:nvPr/>
        </p:nvSpPr>
        <p:spPr bwMode="auto">
          <a:xfrm>
            <a:off x="266700" y="6070600"/>
            <a:ext cx="43053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r>
              <a:rPr lang="en-AU">
                <a:hlinkClick r:id="rId9"/>
              </a:rPr>
              <a:t>www.4myearth.com.au</a:t>
            </a:r>
            <a:endParaRPr lang="en-AU"/>
          </a:p>
          <a:p>
            <a:pPr eaLnBrk="1" hangingPunct="1">
              <a:spcBef>
                <a:spcPct val="50000"/>
              </a:spcBef>
              <a:buFontTx/>
              <a:buNone/>
            </a:pPr>
            <a:endParaRPr lang="en-AU"/>
          </a:p>
        </p:txBody>
      </p:sp>
      <p:sp>
        <p:nvSpPr>
          <p:cNvPr id="8204" name="Text Box 12"/>
          <p:cNvSpPr txBox="1">
            <a:spLocks noChangeArrowheads="1"/>
          </p:cNvSpPr>
          <p:nvPr/>
        </p:nvSpPr>
        <p:spPr bwMode="auto">
          <a:xfrm>
            <a:off x="4292600" y="6032500"/>
            <a:ext cx="48514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r>
              <a:rPr lang="en-AU">
                <a:hlinkClick r:id="rId10"/>
              </a:rPr>
              <a:t>www.nudefoodmovers.com.au</a:t>
            </a:r>
            <a:endParaRPr lang="en-AU"/>
          </a:p>
          <a:p>
            <a:pPr eaLnBrk="1" hangingPunct="1">
              <a:spcBef>
                <a:spcPct val="50000"/>
              </a:spcBef>
              <a:buFontTx/>
              <a:buNone/>
            </a:pPr>
            <a:endParaRPr lang="en-AU"/>
          </a:p>
        </p:txBody>
      </p:sp>
      <p:pic>
        <p:nvPicPr>
          <p:cNvPr id="13" name="Picture 37"/>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6"/>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912309"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1" descr="recycling brand copy"/>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8810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S:\Wipe Out Waste\From Jo's desktop\Photos\2012\2012 St Francis Lockleys Audit\030520121545.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074" t="14909" r="18811" b="11070"/>
          <a:stretch/>
        </p:blipFill>
        <p:spPr bwMode="auto">
          <a:xfrm>
            <a:off x="251520" y="991299"/>
            <a:ext cx="4263145" cy="5678061"/>
          </a:xfrm>
          <a:prstGeom prst="rect">
            <a:avLst/>
          </a:prstGeom>
          <a:noFill/>
          <a:ln w="38100">
            <a:solidFill>
              <a:srgbClr val="92D050"/>
            </a:solidFill>
          </a:ln>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88024" y="991299"/>
            <a:ext cx="4015855" cy="5678061"/>
          </a:xfrm>
          <a:prstGeom prst="rect">
            <a:avLst/>
          </a:prstGeom>
          <a:ln w="38100">
            <a:solidFill>
              <a:srgbClr val="92D050"/>
            </a:solidFill>
          </a:ln>
        </p:spPr>
      </p:pic>
    </p:spTree>
    <p:extLst>
      <p:ext uri="{BB962C8B-B14F-4D97-AF65-F5344CB8AC3E}">
        <p14:creationId xmlns:p14="http://schemas.microsoft.com/office/powerpoint/2010/main" val="3739498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14449" t="12912" r="5583"/>
          <a:stretch/>
        </p:blipFill>
        <p:spPr>
          <a:xfrm>
            <a:off x="48808" y="2939386"/>
            <a:ext cx="3155040" cy="2577846"/>
          </a:xfrm>
          <a:prstGeom prst="rect">
            <a:avLst/>
          </a:prstGeom>
        </p:spPr>
      </p:pic>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l="5224" t="20935" r="14194" b="23435"/>
          <a:stretch/>
        </p:blipFill>
        <p:spPr>
          <a:xfrm>
            <a:off x="3505192" y="2348880"/>
            <a:ext cx="2985120" cy="2746764"/>
          </a:xfrm>
          <a:prstGeom prst="rect">
            <a:avLst/>
          </a:prstGeom>
        </p:spPr>
      </p:pic>
      <p:sp>
        <p:nvSpPr>
          <p:cNvPr id="11" name="TextBox 10"/>
          <p:cNvSpPr txBox="1"/>
          <p:nvPr/>
        </p:nvSpPr>
        <p:spPr>
          <a:xfrm>
            <a:off x="48808" y="5517232"/>
            <a:ext cx="3456384" cy="1200329"/>
          </a:xfrm>
          <a:prstGeom prst="rect">
            <a:avLst/>
          </a:prstGeom>
          <a:noFill/>
        </p:spPr>
        <p:txBody>
          <a:bodyPr wrap="square" rtlCol="0">
            <a:spAutoFit/>
          </a:bodyPr>
          <a:lstStyle/>
          <a:p>
            <a:r>
              <a:rPr lang="en-US" b="1" dirty="0" err="1" smtClean="0"/>
              <a:t>Squeezy</a:t>
            </a:r>
            <a:r>
              <a:rPr lang="en-US" b="1" dirty="0" smtClean="0"/>
              <a:t> Yoghurt (sold singly)</a:t>
            </a:r>
          </a:p>
          <a:p>
            <a:r>
              <a:rPr lang="en-US" dirty="0" smtClean="0"/>
              <a:t>Single serve: Mass: 70 g</a:t>
            </a:r>
          </a:p>
          <a:p>
            <a:r>
              <a:rPr lang="en-US" dirty="0" smtClean="0"/>
              <a:t>Cost: $1.35</a:t>
            </a:r>
          </a:p>
          <a:p>
            <a:r>
              <a:rPr lang="en-US" dirty="0" smtClean="0"/>
              <a:t>Cost per kg: $19.17</a:t>
            </a:r>
          </a:p>
        </p:txBody>
      </p:sp>
      <p:sp>
        <p:nvSpPr>
          <p:cNvPr id="13" name="TextBox 12"/>
          <p:cNvSpPr txBox="1"/>
          <p:nvPr/>
        </p:nvSpPr>
        <p:spPr>
          <a:xfrm>
            <a:off x="3475079" y="5095644"/>
            <a:ext cx="3456384" cy="1200329"/>
          </a:xfrm>
          <a:prstGeom prst="rect">
            <a:avLst/>
          </a:prstGeom>
          <a:noFill/>
        </p:spPr>
        <p:txBody>
          <a:bodyPr wrap="square" rtlCol="0">
            <a:spAutoFit/>
          </a:bodyPr>
          <a:lstStyle/>
          <a:p>
            <a:r>
              <a:rPr lang="en-US" b="1" dirty="0" smtClean="0"/>
              <a:t>Yoghurt Tubs (sold in 6 pack)</a:t>
            </a:r>
          </a:p>
          <a:p>
            <a:r>
              <a:rPr lang="en-US" dirty="0" smtClean="0"/>
              <a:t>Single serve: Mass: 100</a:t>
            </a:r>
          </a:p>
          <a:p>
            <a:r>
              <a:rPr lang="en-US" dirty="0" smtClean="0"/>
              <a:t>Cost: $0.75</a:t>
            </a:r>
          </a:p>
          <a:p>
            <a:r>
              <a:rPr lang="en-US" dirty="0" smtClean="0"/>
              <a:t>Cost per kg: $7.50</a:t>
            </a:r>
          </a:p>
        </p:txBody>
      </p:sp>
      <p:pic>
        <p:nvPicPr>
          <p:cNvPr id="14" name="Picture 13" descr="http://shop.countdown.co.nz/Content/ProductImages/big/9415173110707.jpg"/>
          <p:cNvPicPr/>
          <p:nvPr/>
        </p:nvPicPr>
        <p:blipFill rotWithShape="1">
          <a:blip r:embed="rId9">
            <a:extLst>
              <a:ext uri="{28A0092B-C50C-407E-A947-70E740481C1C}">
                <a14:useLocalDpi xmlns:a14="http://schemas.microsoft.com/office/drawing/2010/main" val="0"/>
              </a:ext>
            </a:extLst>
          </a:blip>
          <a:srcRect l="2884" t="2884" r="3366"/>
          <a:stretch/>
        </p:blipFill>
        <p:spPr bwMode="auto">
          <a:xfrm>
            <a:off x="6698425" y="1834104"/>
            <a:ext cx="2343899" cy="2210563"/>
          </a:xfrm>
          <a:prstGeom prst="rect">
            <a:avLst/>
          </a:prstGeom>
          <a:noFill/>
          <a:ln>
            <a:noFill/>
          </a:ln>
          <a:extLst>
            <a:ext uri="{53640926-AAD7-44D8-BBD7-CCE9431645EC}">
              <a14:shadowObscured xmlns:a14="http://schemas.microsoft.com/office/drawing/2010/main"/>
            </a:ext>
          </a:extLst>
        </p:spPr>
      </p:pic>
      <p:sp>
        <p:nvSpPr>
          <p:cNvPr id="15" name="TextBox 14"/>
          <p:cNvSpPr txBox="1"/>
          <p:nvPr/>
        </p:nvSpPr>
        <p:spPr>
          <a:xfrm>
            <a:off x="6931463" y="3958994"/>
            <a:ext cx="2212537" cy="1200329"/>
          </a:xfrm>
          <a:prstGeom prst="rect">
            <a:avLst/>
          </a:prstGeom>
          <a:noFill/>
        </p:spPr>
        <p:txBody>
          <a:bodyPr wrap="square" rtlCol="0">
            <a:spAutoFit/>
          </a:bodyPr>
          <a:lstStyle/>
          <a:p>
            <a:r>
              <a:rPr lang="en-US" b="1" dirty="0" smtClean="0"/>
              <a:t>Yoghurt Tub</a:t>
            </a:r>
          </a:p>
          <a:p>
            <a:r>
              <a:rPr lang="en-US" dirty="0" smtClean="0"/>
              <a:t>Bulk serve: Mass: 1kg</a:t>
            </a:r>
            <a:endParaRPr lang="en-US" dirty="0"/>
          </a:p>
          <a:p>
            <a:r>
              <a:rPr lang="en-US" dirty="0" smtClean="0"/>
              <a:t>Cost: $6.50</a:t>
            </a:r>
            <a:endParaRPr lang="en-US" dirty="0"/>
          </a:p>
          <a:p>
            <a:r>
              <a:rPr lang="en-US" dirty="0" smtClean="0"/>
              <a:t>Cost </a:t>
            </a:r>
            <a:r>
              <a:rPr lang="en-US" dirty="0"/>
              <a:t>per </a:t>
            </a:r>
            <a:r>
              <a:rPr lang="en-US" dirty="0" smtClean="0"/>
              <a:t>kg: $6.50</a:t>
            </a:r>
            <a:endParaRPr lang="en-US" dirty="0"/>
          </a:p>
        </p:txBody>
      </p:sp>
      <p:sp>
        <p:nvSpPr>
          <p:cNvPr id="16" name="Rectangle 15"/>
          <p:cNvSpPr/>
          <p:nvPr/>
        </p:nvSpPr>
        <p:spPr>
          <a:xfrm>
            <a:off x="435241" y="960618"/>
            <a:ext cx="8129983"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solidFill>
                  <a:srgbClr val="92D050"/>
                </a:solidFill>
                <a:effectLst>
                  <a:outerShdw blurRad="50800" dist="39000" dir="5460000" algn="tl">
                    <a:srgbClr val="000000">
                      <a:alpha val="38000"/>
                    </a:srgbClr>
                  </a:outerShdw>
                </a:effectLst>
              </a:rPr>
              <a:t>Single Serve </a:t>
            </a:r>
            <a:r>
              <a:rPr lang="en-US" sz="5400" b="1" dirty="0" smtClean="0">
                <a:ln w="11430"/>
                <a:solidFill>
                  <a:srgbClr val="92D050"/>
                </a:solidFill>
                <a:effectLst>
                  <a:outerShdw blurRad="50800" dist="39000" dir="5460000" algn="tl">
                    <a:srgbClr val="000000">
                      <a:alpha val="38000"/>
                    </a:srgbClr>
                  </a:outerShdw>
                </a:effectLst>
              </a:rPr>
              <a:t>vs. </a:t>
            </a:r>
            <a:r>
              <a:rPr lang="en-US" sz="5400" b="1" dirty="0" smtClean="0">
                <a:ln w="11430"/>
                <a:solidFill>
                  <a:srgbClr val="92D050"/>
                </a:solidFill>
                <a:effectLst>
                  <a:outerShdw blurRad="50800" dist="39000" dir="5460000" algn="tl">
                    <a:srgbClr val="000000">
                      <a:alpha val="38000"/>
                    </a:srgbClr>
                  </a:outerShdw>
                </a:effectLst>
              </a:rPr>
              <a:t>Buying Bulk</a:t>
            </a:r>
            <a:endParaRPr lang="en-US" sz="5400" b="1" dirty="0">
              <a:ln w="11430"/>
              <a:solidFill>
                <a:srgbClr val="92D050"/>
              </a:solidFill>
              <a:effectLst>
                <a:outerShdw blurRad="50800" dist="39000" dir="5460000" algn="tl">
                  <a:srgbClr val="000000">
                    <a:alpha val="38000"/>
                  </a:srgbClr>
                </a:outerShdw>
              </a:effectLst>
            </a:endParaRPr>
          </a:p>
        </p:txBody>
      </p:sp>
      <p:sp>
        <p:nvSpPr>
          <p:cNvPr id="7" name="TextBox 6"/>
          <p:cNvSpPr txBox="1"/>
          <p:nvPr/>
        </p:nvSpPr>
        <p:spPr>
          <a:xfrm>
            <a:off x="57434" y="1883948"/>
            <a:ext cx="3146413" cy="307777"/>
          </a:xfrm>
          <a:prstGeom prst="rect">
            <a:avLst/>
          </a:prstGeom>
          <a:noFill/>
        </p:spPr>
        <p:txBody>
          <a:bodyPr wrap="square" rtlCol="0">
            <a:spAutoFit/>
          </a:bodyPr>
          <a:lstStyle/>
          <a:p>
            <a:r>
              <a:rPr lang="en-US" sz="1400" dirty="0" smtClean="0"/>
              <a:t>(Remember the packaging hierarchy)</a:t>
            </a:r>
            <a:endParaRPr lang="en-AU" sz="1400" dirty="0"/>
          </a:p>
        </p:txBody>
      </p:sp>
      <p:pic>
        <p:nvPicPr>
          <p:cNvPr id="10" name="Picture 9"/>
          <p:cNvPicPr>
            <a:picLocks noChangeAspect="1"/>
          </p:cNvPicPr>
          <p:nvPr/>
        </p:nvPicPr>
        <p:blipFill rotWithShape="1">
          <a:blip r:embed="rId10" cstate="print">
            <a:extLst>
              <a:ext uri="{28A0092B-C50C-407E-A947-70E740481C1C}">
                <a14:useLocalDpi xmlns:a14="http://schemas.microsoft.com/office/drawing/2010/main" val="0"/>
              </a:ext>
            </a:extLst>
          </a:blip>
          <a:srcRect l="24644" r="25096" b="5073"/>
          <a:stretch/>
        </p:blipFill>
        <p:spPr>
          <a:xfrm>
            <a:off x="8032245" y="5465669"/>
            <a:ext cx="1111755" cy="1398526"/>
          </a:xfrm>
          <a:prstGeom prst="rect">
            <a:avLst/>
          </a:prstGeom>
        </p:spPr>
      </p:pic>
    </p:spTree>
    <p:extLst>
      <p:ext uri="{BB962C8B-B14F-4D97-AF65-F5344CB8AC3E}">
        <p14:creationId xmlns:p14="http://schemas.microsoft.com/office/powerpoint/2010/main" val="2161732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14244" y="1052736"/>
            <a:ext cx="6475235" cy="584775"/>
          </a:xfrm>
          <a:prstGeom prst="rect">
            <a:avLst/>
          </a:prstGeom>
        </p:spPr>
        <p:txBody>
          <a:bodyPr wrap="none">
            <a:spAutoFit/>
          </a:bodyPr>
          <a:lstStyle/>
          <a:p>
            <a:pPr algn="ctr"/>
            <a:r>
              <a:rPr lang="en-US" sz="3200" b="1" dirty="0" smtClean="0"/>
              <a:t>Cost of </a:t>
            </a:r>
            <a:r>
              <a:rPr lang="en-US" sz="3200" b="1" dirty="0"/>
              <a:t>Single </a:t>
            </a:r>
            <a:r>
              <a:rPr lang="en-US" sz="3200" b="1" dirty="0" smtClean="0"/>
              <a:t>Serve </a:t>
            </a:r>
            <a:r>
              <a:rPr lang="en-US" sz="3200" b="1" dirty="0" err="1" smtClean="0"/>
              <a:t>vs</a:t>
            </a:r>
            <a:r>
              <a:rPr lang="en-US" sz="3200" b="1" dirty="0" smtClean="0"/>
              <a:t> Buying </a:t>
            </a:r>
            <a:r>
              <a:rPr lang="en-US" sz="3200" b="1" dirty="0"/>
              <a:t>in </a:t>
            </a:r>
            <a:r>
              <a:rPr lang="en-US" sz="3200" b="1" dirty="0" smtClean="0"/>
              <a:t>Bulk</a:t>
            </a:r>
            <a:endParaRPr lang="en-AU" sz="3200" b="1" dirty="0"/>
          </a:p>
        </p:txBody>
      </p:sp>
      <p:graphicFrame>
        <p:nvGraphicFramePr>
          <p:cNvPr id="8" name="Table 7"/>
          <p:cNvGraphicFramePr>
            <a:graphicFrameLocks noGrp="1"/>
          </p:cNvGraphicFramePr>
          <p:nvPr>
            <p:extLst>
              <p:ext uri="{D42A27DB-BD31-4B8C-83A1-F6EECF244321}">
                <p14:modId xmlns:p14="http://schemas.microsoft.com/office/powerpoint/2010/main" val="838856403"/>
              </p:ext>
            </p:extLst>
          </p:nvPr>
        </p:nvGraphicFramePr>
        <p:xfrm>
          <a:off x="-4937" y="1700808"/>
          <a:ext cx="9144001" cy="3417606"/>
        </p:xfrm>
        <a:graphic>
          <a:graphicData uri="http://schemas.openxmlformats.org/drawingml/2006/table">
            <a:tbl>
              <a:tblPr>
                <a:tableStyleId>{5C22544A-7EE6-4342-B048-85BDC9FD1C3A}</a:tableStyleId>
              </a:tblPr>
              <a:tblGrid>
                <a:gridCol w="1192561"/>
                <a:gridCol w="648072"/>
                <a:gridCol w="792088"/>
                <a:gridCol w="720080"/>
                <a:gridCol w="1008112"/>
                <a:gridCol w="936104"/>
                <a:gridCol w="936104"/>
                <a:gridCol w="720080"/>
                <a:gridCol w="1152128"/>
                <a:gridCol w="1038672"/>
              </a:tblGrid>
              <a:tr h="320049">
                <a:tc>
                  <a:txBody>
                    <a:bodyPr/>
                    <a:lstStyle/>
                    <a:p>
                      <a:pPr algn="ctr" fontAlgn="b"/>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fontAlgn="b"/>
                      <a:r>
                        <a:rPr lang="en-US" sz="1600" b="1" i="0" u="none" strike="noStrike" dirty="0" smtClean="0">
                          <a:effectLst/>
                          <a:latin typeface="Arial"/>
                        </a:rPr>
                        <a:t>Single Serve</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fontAlgn="b"/>
                      <a:r>
                        <a:rPr lang="en-US" sz="1600" b="1" i="0" u="none" strike="noStrike" dirty="0" smtClean="0">
                          <a:effectLst/>
                          <a:latin typeface="Arial"/>
                        </a:rPr>
                        <a:t>Bulk Serve</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fontAlgn="b"/>
                      <a:endParaRPr lang="en-AU" sz="14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2048">
                <a:tc>
                  <a:txBody>
                    <a:bodyPr/>
                    <a:lstStyle/>
                    <a:p>
                      <a:pPr algn="ctr" fontAlgn="b"/>
                      <a:r>
                        <a:rPr lang="en-AU" sz="1600" b="1" u="none" strike="noStrike" dirty="0">
                          <a:effectLst/>
                        </a:rPr>
                        <a:t>Products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b="1" u="none" strike="noStrike" dirty="0">
                          <a:effectLst/>
                        </a:rPr>
                        <a:t>Total Mass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b="1" u="none" strike="noStrike" dirty="0" smtClean="0">
                          <a:effectLst/>
                        </a:rPr>
                        <a:t>No.</a:t>
                      </a:r>
                      <a:r>
                        <a:rPr lang="en-AU" sz="1600" b="1" u="none" strike="noStrike" baseline="0" dirty="0" smtClean="0">
                          <a:effectLst/>
                        </a:rPr>
                        <a:t> of</a:t>
                      </a:r>
                      <a:r>
                        <a:rPr lang="en-AU" sz="1600" b="1" u="none" strike="noStrike" dirty="0" smtClean="0">
                          <a:effectLst/>
                        </a:rPr>
                        <a:t> serves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b="1" u="none" strike="noStrike" dirty="0">
                          <a:effectLst/>
                        </a:rPr>
                        <a:t>Price</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b="1" u="none" strike="noStrike" dirty="0" smtClean="0">
                          <a:effectLst/>
                        </a:rPr>
                        <a:t>$ per </a:t>
                      </a:r>
                      <a:r>
                        <a:rPr lang="en-AU" sz="1600" b="1" u="none" strike="noStrike" dirty="0">
                          <a:effectLst/>
                        </a:rPr>
                        <a:t>serve (singles)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b="1" u="none" strike="noStrike" dirty="0" smtClean="0">
                          <a:effectLst/>
                        </a:rPr>
                        <a:t>Total Mass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b="1" u="none" strike="noStrike" dirty="0" smtClean="0">
                          <a:effectLst/>
                        </a:rPr>
                        <a:t>No. of </a:t>
                      </a:r>
                      <a:r>
                        <a:rPr lang="en-AU" sz="1600" b="1" u="none" strike="noStrike" dirty="0">
                          <a:effectLst/>
                        </a:rPr>
                        <a:t>serves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b="1" u="none" strike="noStrike" dirty="0" smtClean="0">
                          <a:effectLst/>
                        </a:rPr>
                        <a:t>Price</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b="1" u="none" strike="noStrike" dirty="0" smtClean="0">
                          <a:effectLst/>
                        </a:rPr>
                        <a:t>$ per </a:t>
                      </a:r>
                      <a:r>
                        <a:rPr lang="en-AU" sz="1600" b="1" u="none" strike="noStrike" dirty="0">
                          <a:effectLst/>
                        </a:rPr>
                        <a:t>serve (bulk)</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b="1" u="none" strike="noStrike" dirty="0">
                          <a:effectLst/>
                        </a:rPr>
                        <a:t>Savings per school year</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5045">
                <a:tc>
                  <a:txBody>
                    <a:bodyPr/>
                    <a:lstStyle/>
                    <a:p>
                      <a:pPr algn="ctr" fontAlgn="b"/>
                      <a:r>
                        <a:rPr lang="en-AU" sz="1600" b="1" u="none" strike="noStrike" dirty="0">
                          <a:effectLst/>
                        </a:rPr>
                        <a:t>Tiny Teddies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250g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10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$4.18</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$0.42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200 </a:t>
                      </a:r>
                      <a:r>
                        <a:rPr lang="en-AU" sz="1600" u="none" strike="noStrike" dirty="0" smtClean="0">
                          <a:effectLst/>
                        </a:rPr>
                        <a:t>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8.0 </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$3.08</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$0.39</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$6.60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5045">
                <a:tc>
                  <a:txBody>
                    <a:bodyPr/>
                    <a:lstStyle/>
                    <a:p>
                      <a:pPr algn="ctr" fontAlgn="b"/>
                      <a:r>
                        <a:rPr lang="en-AU" sz="1600" b="1" u="none" strike="noStrike" dirty="0">
                          <a:effectLst/>
                        </a:rPr>
                        <a:t>Smiths Chips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368g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20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$7.02</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$0.35</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175g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9.5 </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$3.18</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$0.33</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$3.33</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35045">
                <a:tc>
                  <a:txBody>
                    <a:bodyPr/>
                    <a:lstStyle/>
                    <a:p>
                      <a:pPr algn="ctr" fontAlgn="b"/>
                      <a:r>
                        <a:rPr lang="en-AU" sz="1600" b="1" u="none" strike="noStrike" dirty="0">
                          <a:effectLst/>
                        </a:rPr>
                        <a:t>Fruit Juice (Apple)</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1200ml</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6</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$4.64</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$0.77</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3000ml</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15.0 </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$4.99</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$0.33</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$88.13</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283">
                <a:tc>
                  <a:txBody>
                    <a:bodyPr/>
                    <a:lstStyle/>
                    <a:p>
                      <a:pPr algn="ctr" fontAlgn="b"/>
                      <a:r>
                        <a:rPr lang="en-AU" sz="1600" b="1" u="none" strike="noStrike" dirty="0">
                          <a:effectLst/>
                        </a:rPr>
                        <a:t>Water</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600ml</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12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$9.96</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$0.83</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10000ml</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16.7 </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$4.25</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$0.26</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$115.00</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283">
                <a:tc>
                  <a:txBody>
                    <a:bodyPr/>
                    <a:lstStyle/>
                    <a:p>
                      <a:pPr algn="ctr" fontAlgn="b"/>
                      <a:r>
                        <a:rPr lang="en-AU" sz="1600" b="1" u="none" strike="noStrike" dirty="0">
                          <a:effectLst/>
                        </a:rPr>
                        <a:t>Sultanas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240g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6</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$3.71</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$0.62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1000g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25.0 </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$7.66</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$0.31</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$62.39</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283">
                <a:tc>
                  <a:txBody>
                    <a:bodyPr/>
                    <a:lstStyle/>
                    <a:p>
                      <a:pPr algn="ctr" fontAlgn="b"/>
                      <a:r>
                        <a:rPr lang="en-AU" sz="1600" b="1" u="none" strike="noStrike" dirty="0">
                          <a:effectLst/>
                        </a:rPr>
                        <a:t>Shapes</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500g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20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$7.98</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$0.40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175g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7.0 </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$2.77</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$0.40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$0.66</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283">
                <a:tc>
                  <a:txBody>
                    <a:bodyPr/>
                    <a:lstStyle/>
                    <a:p>
                      <a:pPr algn="ctr" fontAlgn="b"/>
                      <a:r>
                        <a:rPr lang="en-AU" sz="1600" b="1" u="none" strike="noStrike" dirty="0">
                          <a:effectLst/>
                        </a:rPr>
                        <a:t>Yoghurt</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120g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12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$8.59</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$0.72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1000g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10.0 </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$5.96</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$0.60</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$23.97</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283">
                <a:tc>
                  <a:txBody>
                    <a:bodyPr/>
                    <a:lstStyle/>
                    <a:p>
                      <a:pPr algn="ctr" fontAlgn="b"/>
                      <a:r>
                        <a:rPr lang="en-AU" sz="1600" b="1" u="none" strike="noStrike" dirty="0" err="1">
                          <a:effectLst/>
                        </a:rPr>
                        <a:t>Nutri</a:t>
                      </a:r>
                      <a:r>
                        <a:rPr lang="en-AU" sz="1600" b="1" u="none" strike="noStrike" dirty="0">
                          <a:effectLst/>
                        </a:rPr>
                        <a:t> Grain</a:t>
                      </a:r>
                      <a:endParaRPr lang="en-AU" sz="1600" b="1"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AU" sz="1600" u="none" strike="noStrike" dirty="0" smtClean="0">
                          <a:effectLst/>
                        </a:rPr>
                        <a:t>30g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1</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a:effectLst/>
                        </a:rPr>
                        <a:t>$1.91</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a:effectLst/>
                        </a:rPr>
                        <a:t>$1.91</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alpha val="30000"/>
                      </a:schemeClr>
                    </a:solidFill>
                  </a:tcPr>
                </a:tc>
                <a:tc>
                  <a:txBody>
                    <a:bodyPr/>
                    <a:lstStyle/>
                    <a:p>
                      <a:pPr algn="ctr" fontAlgn="b"/>
                      <a:r>
                        <a:rPr lang="en-AU" sz="1600" u="none" strike="noStrike" dirty="0" smtClean="0">
                          <a:effectLst/>
                        </a:rPr>
                        <a:t>805g</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26.8 </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a:effectLst/>
                        </a:rPr>
                        <a:t>$8.51</a:t>
                      </a:r>
                      <a:endParaRPr lang="en-AU" sz="1600" b="0" i="0" u="none" strike="noStrike">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$0.32</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alpha val="30000"/>
                      </a:srgbClr>
                    </a:solidFill>
                  </a:tcPr>
                </a:tc>
                <a:tc>
                  <a:txBody>
                    <a:bodyPr/>
                    <a:lstStyle/>
                    <a:p>
                      <a:pPr algn="ctr" fontAlgn="b"/>
                      <a:r>
                        <a:rPr lang="en-AU" sz="1600" u="none" strike="noStrike" dirty="0">
                          <a:effectLst/>
                        </a:rPr>
                        <a:t>$318.57</a:t>
                      </a:r>
                      <a:endParaRPr lang="en-AU" sz="1600" b="0" i="0" u="none" strike="noStrike" dirty="0">
                        <a:effectLst/>
                        <a:latin typeface="Arial"/>
                      </a:endParaRPr>
                    </a:p>
                  </a:txBody>
                  <a:tcPr marL="4701" marR="4701" marT="470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38535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4056676732"/>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5411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547" t="29443" r="5670" b="29045"/>
          <a:stretch/>
        </p:blipFill>
        <p:spPr>
          <a:xfrm>
            <a:off x="0" y="2026762"/>
            <a:ext cx="9144000" cy="3202437"/>
          </a:xfrm>
          <a:prstGeom prst="rect">
            <a:avLst/>
          </a:prstGeom>
        </p:spPr>
      </p:pic>
      <p:pic>
        <p:nvPicPr>
          <p:cNvPr id="3" name="Picture 37"/>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3137"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1" descr="recycling brand cop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975594" y="5517232"/>
            <a:ext cx="4752528" cy="646331"/>
          </a:xfrm>
          <a:prstGeom prst="rect">
            <a:avLst/>
          </a:prstGeom>
          <a:noFill/>
        </p:spPr>
        <p:txBody>
          <a:bodyPr wrap="square" rtlCol="0">
            <a:spAutoFit/>
          </a:bodyPr>
          <a:lstStyle/>
          <a:p>
            <a:pPr algn="ctr"/>
            <a:r>
              <a:rPr lang="en-US" b="1" dirty="0" smtClean="0"/>
              <a:t>1 days worth of uneaten food with a school population of 515 students</a:t>
            </a:r>
          </a:p>
        </p:txBody>
      </p:sp>
      <p:sp>
        <p:nvSpPr>
          <p:cNvPr id="8" name="Rectangle 7"/>
          <p:cNvSpPr/>
          <p:nvPr/>
        </p:nvSpPr>
        <p:spPr>
          <a:xfrm>
            <a:off x="2239388" y="932920"/>
            <a:ext cx="422493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Uneaten Food</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356818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CONTENTS</a:t>
            </a:r>
            <a:endParaRPr lang="en-AU" dirty="0"/>
          </a:p>
        </p:txBody>
      </p:sp>
      <p:sp>
        <p:nvSpPr>
          <p:cNvPr id="3" name="Content Placeholder 2"/>
          <p:cNvSpPr>
            <a:spLocks noGrp="1"/>
          </p:cNvSpPr>
          <p:nvPr>
            <p:ph idx="1"/>
          </p:nvPr>
        </p:nvSpPr>
        <p:spPr/>
        <p:txBody>
          <a:bodyPr>
            <a:normAutofit lnSpcReduction="10000"/>
          </a:bodyPr>
          <a:lstStyle/>
          <a:p>
            <a:r>
              <a:rPr lang="en-US" dirty="0" smtClean="0"/>
              <a:t>World overshoot day</a:t>
            </a:r>
          </a:p>
          <a:p>
            <a:r>
              <a:rPr lang="en-US" dirty="0" smtClean="0"/>
              <a:t>Average audit results from schools</a:t>
            </a:r>
          </a:p>
          <a:p>
            <a:r>
              <a:rPr lang="en-US" dirty="0" smtClean="0"/>
              <a:t>How much needs to go to landfill</a:t>
            </a:r>
          </a:p>
          <a:p>
            <a:r>
              <a:rPr lang="en-US" dirty="0" smtClean="0"/>
              <a:t>Parents contribution to school bins</a:t>
            </a:r>
          </a:p>
          <a:p>
            <a:r>
              <a:rPr lang="en-US" dirty="0" smtClean="0"/>
              <a:t>Parents main bin materials influenced</a:t>
            </a:r>
          </a:p>
          <a:p>
            <a:r>
              <a:rPr lang="en-US" dirty="0" smtClean="0"/>
              <a:t>Packaging hierarchy</a:t>
            </a:r>
          </a:p>
          <a:p>
            <a:r>
              <a:rPr lang="en-US" dirty="0" smtClean="0"/>
              <a:t>Uneaten food </a:t>
            </a:r>
          </a:p>
          <a:p>
            <a:r>
              <a:rPr lang="en-US" dirty="0" smtClean="0"/>
              <a:t>Why is there so much uneaten food?</a:t>
            </a:r>
          </a:p>
          <a:p>
            <a:endParaRPr lang="en-US" dirty="0" smtClean="0"/>
          </a:p>
          <a:p>
            <a:endParaRPr lang="en-AU" dirty="0"/>
          </a:p>
        </p:txBody>
      </p:sp>
    </p:spTree>
    <p:extLst>
      <p:ext uri="{BB962C8B-B14F-4D97-AF65-F5344CB8AC3E}">
        <p14:creationId xmlns:p14="http://schemas.microsoft.com/office/powerpoint/2010/main" val="7032446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93154"/>
          </a:xfrm>
          <a:prstGeom prst="rect">
            <a:avLst/>
          </a:prstGeom>
        </p:spPr>
      </p:pic>
    </p:spTree>
    <p:extLst>
      <p:ext uri="{BB962C8B-B14F-4D97-AF65-F5344CB8AC3E}">
        <p14:creationId xmlns:p14="http://schemas.microsoft.com/office/powerpoint/2010/main" val="1765934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99392"/>
            <a:ext cx="9180512" cy="7112045"/>
          </a:xfrm>
          <a:prstGeom prst="rect">
            <a:avLst/>
          </a:prstGeom>
        </p:spPr>
      </p:pic>
    </p:spTree>
    <p:extLst>
      <p:ext uri="{BB962C8B-B14F-4D97-AF65-F5344CB8AC3E}">
        <p14:creationId xmlns:p14="http://schemas.microsoft.com/office/powerpoint/2010/main" val="123844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8480" b="20279"/>
          <a:stretch/>
        </p:blipFill>
        <p:spPr>
          <a:xfrm>
            <a:off x="1440979" y="3849268"/>
            <a:ext cx="6181128" cy="2924945"/>
          </a:xfrm>
          <a:prstGeom prst="rect">
            <a:avLst/>
          </a:prstGeom>
          <a:ln w="38100">
            <a:solidFill>
              <a:srgbClr val="FF0000"/>
            </a:solidFill>
          </a:ln>
        </p:spPr>
      </p:pic>
      <p:pic>
        <p:nvPicPr>
          <p:cNvPr id="4" name="Picture 37"/>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1" descr="recycling brand cop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377" y="911586"/>
            <a:ext cx="3923927" cy="2888939"/>
          </a:xfrm>
          <a:prstGeom prst="rect">
            <a:avLst/>
          </a:prstGeom>
          <a:ln w="38100">
            <a:solidFill>
              <a:srgbClr val="FF0000"/>
            </a:solidFill>
          </a:ln>
        </p:spPr>
      </p:pic>
      <p:pic>
        <p:nvPicPr>
          <p:cNvPr id="8" name="Picture 7"/>
          <p:cNvPicPr>
            <a:picLocks noChangeAspect="1"/>
          </p:cNvPicPr>
          <p:nvPr/>
        </p:nvPicPr>
        <p:blipFill rotWithShape="1">
          <a:blip r:embed="rId9" cstate="print">
            <a:extLst>
              <a:ext uri="{28A0092B-C50C-407E-A947-70E740481C1C}">
                <a14:useLocalDpi xmlns:a14="http://schemas.microsoft.com/office/drawing/2010/main" val="0"/>
              </a:ext>
            </a:extLst>
          </a:blip>
          <a:srcRect b="15889"/>
          <a:stretch/>
        </p:blipFill>
        <p:spPr>
          <a:xfrm>
            <a:off x="4498292" y="911586"/>
            <a:ext cx="4579573" cy="2888940"/>
          </a:xfrm>
          <a:prstGeom prst="rect">
            <a:avLst/>
          </a:prstGeom>
          <a:ln w="38100">
            <a:solidFill>
              <a:srgbClr val="FF0000"/>
            </a:solidFill>
          </a:ln>
        </p:spPr>
      </p:pic>
    </p:spTree>
    <p:extLst>
      <p:ext uri="{BB962C8B-B14F-4D97-AF65-F5344CB8AC3E}">
        <p14:creationId xmlns:p14="http://schemas.microsoft.com/office/powerpoint/2010/main" val="307513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685800" y="2854309"/>
            <a:ext cx="3276600" cy="40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endParaRPr lang="en-US" sz="2000" b="0">
              <a:latin typeface="+mn-lt"/>
            </a:endParaRPr>
          </a:p>
        </p:txBody>
      </p:sp>
      <p:pic>
        <p:nvPicPr>
          <p:cNvPr id="15"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6"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BOSS\Storage\Wipe Out Waste\Images\State Averages Uneaten food.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621" y="136888"/>
            <a:ext cx="9233436" cy="6530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3691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508918"/>
          </a:xfrm>
        </p:spPr>
        <p:txBody>
          <a:bodyPr>
            <a:normAutofit fontScale="90000"/>
          </a:bodyPr>
          <a:lstStyle/>
          <a:p>
            <a:r>
              <a:rPr lang="en-AU" b="1" dirty="0" smtClean="0"/>
              <a:t>Why is there so much uneaten food?</a:t>
            </a:r>
            <a:endParaRPr lang="en-AU" b="1" dirty="0"/>
          </a:p>
        </p:txBody>
      </p:sp>
      <p:sp>
        <p:nvSpPr>
          <p:cNvPr id="3" name="Content Placeholder 2"/>
          <p:cNvSpPr>
            <a:spLocks noGrp="1"/>
          </p:cNvSpPr>
          <p:nvPr>
            <p:ph idx="1"/>
          </p:nvPr>
        </p:nvSpPr>
        <p:spPr>
          <a:xfrm>
            <a:off x="0" y="1844824"/>
            <a:ext cx="8229600" cy="4608512"/>
          </a:xfrm>
        </p:spPr>
        <p:txBody>
          <a:bodyPr>
            <a:normAutofit/>
          </a:bodyPr>
          <a:lstStyle/>
          <a:p>
            <a:pPr>
              <a:lnSpc>
                <a:spcPct val="150000"/>
              </a:lnSpc>
            </a:pPr>
            <a:r>
              <a:rPr lang="en-AU" sz="2400" dirty="0" smtClean="0"/>
              <a:t>Too much food is packed</a:t>
            </a:r>
          </a:p>
          <a:p>
            <a:r>
              <a:rPr lang="en-AU" sz="2400" dirty="0" smtClean="0"/>
              <a:t>Negative consequences of bringing home </a:t>
            </a:r>
            <a:br>
              <a:rPr lang="en-AU" sz="2400" dirty="0" smtClean="0"/>
            </a:br>
            <a:r>
              <a:rPr lang="en-AU" sz="2400" dirty="0" smtClean="0"/>
              <a:t>uneaten food;</a:t>
            </a:r>
          </a:p>
          <a:p>
            <a:pPr lvl="1"/>
            <a:r>
              <a:rPr lang="en-AU" sz="2400" dirty="0" smtClean="0"/>
              <a:t>Don’t want to hurt feelings</a:t>
            </a:r>
          </a:p>
          <a:p>
            <a:pPr lvl="1"/>
            <a:r>
              <a:rPr lang="en-AU" sz="2400" dirty="0" smtClean="0"/>
              <a:t>Don’t want to get in trouble</a:t>
            </a:r>
          </a:p>
          <a:p>
            <a:pPr lvl="1"/>
            <a:r>
              <a:rPr lang="en-AU" sz="2400" dirty="0" smtClean="0"/>
              <a:t>Don’t want to miss out on a treat</a:t>
            </a:r>
          </a:p>
          <a:p>
            <a:pPr>
              <a:lnSpc>
                <a:spcPct val="150000"/>
              </a:lnSpc>
            </a:pPr>
            <a:r>
              <a:rPr lang="en-AU" sz="2400" dirty="0" smtClean="0"/>
              <a:t>Food is not appealing/trendy/popular</a:t>
            </a:r>
          </a:p>
          <a:p>
            <a:pPr>
              <a:lnSpc>
                <a:spcPct val="150000"/>
              </a:lnSpc>
            </a:pPr>
            <a:r>
              <a:rPr lang="en-US" sz="2400" dirty="0" smtClean="0"/>
              <a:t>Don’t have enough time to eat everything, </a:t>
            </a:r>
            <a:br>
              <a:rPr lang="en-US" sz="2400" dirty="0" smtClean="0"/>
            </a:br>
            <a:r>
              <a:rPr lang="en-US" sz="2400" dirty="0" smtClean="0"/>
              <a:t>they need to play too and time is limited</a:t>
            </a:r>
            <a:endParaRPr lang="en-AU" sz="2400" dirty="0" smtClean="0"/>
          </a:p>
        </p:txBody>
      </p:sp>
      <p:pic>
        <p:nvPicPr>
          <p:cNvPr id="4"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6"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2164" t="11654" r="3815" b="9828"/>
          <a:stretch/>
        </p:blipFill>
        <p:spPr>
          <a:xfrm>
            <a:off x="6156176" y="1628800"/>
            <a:ext cx="2841578" cy="3164056"/>
          </a:xfrm>
          <a:prstGeom prst="rect">
            <a:avLst/>
          </a:prstGeom>
          <a:ln w="25400">
            <a:solidFill>
              <a:srgbClr val="FF0000"/>
            </a:solidFill>
          </a:ln>
        </p:spPr>
      </p:pic>
      <p:sp>
        <p:nvSpPr>
          <p:cNvPr id="9" name="TextBox 8"/>
          <p:cNvSpPr txBox="1"/>
          <p:nvPr/>
        </p:nvSpPr>
        <p:spPr>
          <a:xfrm>
            <a:off x="7557096" y="4792856"/>
            <a:ext cx="1545434" cy="923330"/>
          </a:xfrm>
          <a:prstGeom prst="rect">
            <a:avLst/>
          </a:prstGeom>
          <a:noFill/>
          <a:ln w="25400">
            <a:solidFill>
              <a:srgbClr val="FF0000"/>
            </a:solidFill>
          </a:ln>
        </p:spPr>
        <p:txBody>
          <a:bodyPr wrap="square" rtlCol="0">
            <a:spAutoFit/>
          </a:bodyPr>
          <a:lstStyle/>
          <a:p>
            <a:r>
              <a:rPr lang="en-US" dirty="0" smtClean="0"/>
              <a:t>8 items of food for a pre-school child</a:t>
            </a:r>
            <a:endParaRPr lang="en-AU" dirty="0"/>
          </a:p>
        </p:txBody>
      </p:sp>
    </p:spTree>
    <p:extLst>
      <p:ext uri="{BB962C8B-B14F-4D97-AF65-F5344CB8AC3E}">
        <p14:creationId xmlns:p14="http://schemas.microsoft.com/office/powerpoint/2010/main" val="8989084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947" t="2414" r="1423" b="11917"/>
          <a:stretch/>
        </p:blipFill>
        <p:spPr bwMode="auto">
          <a:xfrm>
            <a:off x="611560" y="1196752"/>
            <a:ext cx="7972425" cy="5410199"/>
          </a:xfrm>
          <a:prstGeom prst="rect">
            <a:avLst/>
          </a:prstGeom>
          <a:noFill/>
          <a:ln w="38100">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7"/>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3136" y="99135"/>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1" descr="recycling brand cop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394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5"/>
          <p:cNvSpPr txBox="1">
            <a:spLocks noChangeArrowheads="1"/>
          </p:cNvSpPr>
          <p:nvPr/>
        </p:nvSpPr>
        <p:spPr bwMode="auto">
          <a:xfrm>
            <a:off x="800100" y="263525"/>
            <a:ext cx="722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algn="ctr" eaLnBrk="1" hangingPunct="1">
              <a:spcBef>
                <a:spcPct val="50000"/>
              </a:spcBef>
              <a:buFontTx/>
              <a:buNone/>
            </a:pPr>
            <a:r>
              <a:rPr lang="en-AU" sz="3600" dirty="0">
                <a:solidFill>
                  <a:srgbClr val="684522"/>
                </a:solidFill>
                <a:latin typeface="+mj-lt"/>
              </a:rPr>
              <a:t>World Overshoot Day</a:t>
            </a:r>
            <a:endParaRPr lang="en-AU" sz="3600" dirty="0">
              <a:solidFill>
                <a:srgbClr val="83AAD9"/>
              </a:solidFill>
              <a:latin typeface="+mj-lt"/>
            </a:endParaRPr>
          </a:p>
        </p:txBody>
      </p:sp>
      <p:sp>
        <p:nvSpPr>
          <p:cNvPr id="2051" name="Text Box 8"/>
          <p:cNvSpPr txBox="1">
            <a:spLocks noChangeArrowheads="1"/>
          </p:cNvSpPr>
          <p:nvPr/>
        </p:nvSpPr>
        <p:spPr bwMode="auto">
          <a:xfrm>
            <a:off x="279400" y="3060700"/>
            <a:ext cx="36449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buFontTx/>
              <a:buNone/>
            </a:pPr>
            <a:r>
              <a:rPr lang="en-AU" sz="2000" b="0" dirty="0">
                <a:solidFill>
                  <a:srgbClr val="32A859"/>
                </a:solidFill>
                <a:latin typeface="+mn-lt"/>
              </a:rPr>
              <a:t>As humanity’s consumption of resources increases, World Overshoot Day creeps ever earlier on the calendar </a:t>
            </a:r>
          </a:p>
        </p:txBody>
      </p:sp>
      <p:sp>
        <p:nvSpPr>
          <p:cNvPr id="2052" name="Text Box 10"/>
          <p:cNvSpPr txBox="1">
            <a:spLocks noChangeArrowheads="1"/>
          </p:cNvSpPr>
          <p:nvPr/>
        </p:nvSpPr>
        <p:spPr bwMode="auto">
          <a:xfrm>
            <a:off x="254000" y="1574800"/>
            <a:ext cx="3962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r>
              <a:rPr lang="en-AU" sz="2000" b="0" dirty="0">
                <a:solidFill>
                  <a:srgbClr val="32A859"/>
                </a:solidFill>
                <a:latin typeface="+mn-lt"/>
              </a:rPr>
              <a:t>This is the day on which our total Ecological Footprint is equal to the bio-capacity that nature can regenerate in that year.</a:t>
            </a:r>
            <a:r>
              <a:rPr lang="en-AU" sz="2000" b="0" dirty="0">
                <a:latin typeface="+mn-lt"/>
              </a:rPr>
              <a:t> </a:t>
            </a:r>
          </a:p>
        </p:txBody>
      </p:sp>
      <p:sp>
        <p:nvSpPr>
          <p:cNvPr id="2053" name="Text Box 11"/>
          <p:cNvSpPr txBox="1">
            <a:spLocks noChangeArrowheads="1"/>
          </p:cNvSpPr>
          <p:nvPr/>
        </p:nvSpPr>
        <p:spPr bwMode="auto">
          <a:xfrm>
            <a:off x="292100" y="4584700"/>
            <a:ext cx="345440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eaLnBrk="1" hangingPunct="1">
              <a:spcBef>
                <a:spcPct val="50000"/>
              </a:spcBef>
              <a:buFontTx/>
              <a:buNone/>
            </a:pPr>
            <a:r>
              <a:rPr lang="en-AU" sz="2000" b="0" dirty="0">
                <a:solidFill>
                  <a:srgbClr val="32A859"/>
                </a:solidFill>
                <a:latin typeface="+mn-lt"/>
              </a:rPr>
              <a:t>It is calculated by calculating the ratio of global available bio-capacity (supply) to global Ecological Footprint (demand) multiplied by 365. </a:t>
            </a:r>
          </a:p>
        </p:txBody>
      </p:sp>
      <p:pic>
        <p:nvPicPr>
          <p:cNvPr id="2054" name="Picture 14" descr="EODglobe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3038" y="801688"/>
            <a:ext cx="5276850" cy="593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12"/>
          <p:cNvSpPr txBox="1">
            <a:spLocks noChangeArrowheads="1"/>
          </p:cNvSpPr>
          <p:nvPr/>
        </p:nvSpPr>
        <p:spPr bwMode="auto">
          <a:xfrm>
            <a:off x="2679700" y="5994400"/>
            <a:ext cx="4394200"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defRPr>
            </a:lvl1pPr>
            <a:lvl2pPr marL="742950" indent="-285750" eaLnBrk="0" hangingPunct="0">
              <a:defRPr sz="2400" b="1">
                <a:solidFill>
                  <a:schemeClr val="tx1"/>
                </a:solidFill>
                <a:latin typeface="Arial" charset="0"/>
              </a:defRPr>
            </a:lvl2pPr>
            <a:lvl3pPr marL="1143000" indent="-228600" eaLnBrk="0" hangingPunct="0">
              <a:defRPr sz="2400" b="1">
                <a:solidFill>
                  <a:schemeClr val="tx1"/>
                </a:solidFill>
                <a:latin typeface="Arial" charset="0"/>
              </a:defRPr>
            </a:lvl3pPr>
            <a:lvl4pPr marL="1600200" indent="-228600" eaLnBrk="0" hangingPunct="0">
              <a:defRPr sz="2400" b="1">
                <a:solidFill>
                  <a:schemeClr val="tx1"/>
                </a:solidFill>
                <a:latin typeface="Arial" charset="0"/>
              </a:defRPr>
            </a:lvl4pPr>
            <a:lvl5pPr marL="2057400" indent="-228600" eaLnBrk="0" hangingPunct="0">
              <a:defRPr sz="2400" b="1">
                <a:solidFill>
                  <a:schemeClr val="tx1"/>
                </a:solidFill>
                <a:latin typeface="Arial" charset="0"/>
              </a:defRPr>
            </a:lvl5pPr>
            <a:lvl6pPr marL="2514600" indent="-228600" eaLnBrk="0" fontAlgn="base" hangingPunct="0">
              <a:spcBef>
                <a:spcPct val="0"/>
              </a:spcBef>
              <a:spcAft>
                <a:spcPct val="0"/>
              </a:spcAft>
              <a:buChar char="•"/>
              <a:defRPr sz="2400" b="1">
                <a:solidFill>
                  <a:schemeClr val="tx1"/>
                </a:solidFill>
                <a:latin typeface="Arial" charset="0"/>
              </a:defRPr>
            </a:lvl6pPr>
            <a:lvl7pPr marL="2971800" indent="-228600" eaLnBrk="0" fontAlgn="base" hangingPunct="0">
              <a:spcBef>
                <a:spcPct val="0"/>
              </a:spcBef>
              <a:spcAft>
                <a:spcPct val="0"/>
              </a:spcAft>
              <a:buChar char="•"/>
              <a:defRPr sz="2400" b="1">
                <a:solidFill>
                  <a:schemeClr val="tx1"/>
                </a:solidFill>
                <a:latin typeface="Arial" charset="0"/>
              </a:defRPr>
            </a:lvl7pPr>
            <a:lvl8pPr marL="3429000" indent="-228600" eaLnBrk="0" fontAlgn="base" hangingPunct="0">
              <a:spcBef>
                <a:spcPct val="0"/>
              </a:spcBef>
              <a:spcAft>
                <a:spcPct val="0"/>
              </a:spcAft>
              <a:buChar char="•"/>
              <a:defRPr sz="2400" b="1">
                <a:solidFill>
                  <a:schemeClr val="tx1"/>
                </a:solidFill>
                <a:latin typeface="Arial" charset="0"/>
              </a:defRPr>
            </a:lvl8pPr>
            <a:lvl9pPr marL="3886200" indent="-228600" eaLnBrk="0" fontAlgn="base" hangingPunct="0">
              <a:spcBef>
                <a:spcPct val="0"/>
              </a:spcBef>
              <a:spcAft>
                <a:spcPct val="0"/>
              </a:spcAft>
              <a:buChar char="•"/>
              <a:defRPr sz="2400" b="1">
                <a:solidFill>
                  <a:schemeClr val="tx1"/>
                </a:solidFill>
                <a:latin typeface="Arial" charset="0"/>
              </a:defRPr>
            </a:lvl9pPr>
          </a:lstStyle>
          <a:p>
            <a:pPr algn="ctr" eaLnBrk="1" hangingPunct="1">
              <a:spcBef>
                <a:spcPct val="50000"/>
              </a:spcBef>
              <a:buFontTx/>
              <a:buNone/>
            </a:pPr>
            <a:r>
              <a:rPr lang="en-AU" sz="1400">
                <a:solidFill>
                  <a:srgbClr val="684522"/>
                </a:solidFill>
              </a:rPr>
              <a:t>Source: Global Footprint Network</a:t>
            </a:r>
            <a:r>
              <a:rPr lang="en-AU"/>
              <a:t> </a:t>
            </a:r>
          </a:p>
          <a:p>
            <a:pPr algn="ctr" eaLnBrk="1" hangingPunct="1">
              <a:spcBef>
                <a:spcPct val="50000"/>
              </a:spcBef>
              <a:buFontTx/>
              <a:buNone/>
            </a:pPr>
            <a:r>
              <a:rPr lang="en-AU" sz="1400">
                <a:solidFill>
                  <a:srgbClr val="684522"/>
                </a:solidFill>
              </a:rPr>
              <a:t>www.footprintnetwork.org</a:t>
            </a:r>
          </a:p>
        </p:txBody>
      </p:sp>
    </p:spTree>
    <p:extLst>
      <p:ext uri="{BB962C8B-B14F-4D97-AF65-F5344CB8AC3E}">
        <p14:creationId xmlns:p14="http://schemas.microsoft.com/office/powerpoint/2010/main" val="1232257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695" r="13230"/>
          <a:stretch/>
        </p:blipFill>
        <p:spPr bwMode="auto">
          <a:xfrm>
            <a:off x="0" y="1315797"/>
            <a:ext cx="9144000" cy="4161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5020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Chart 7"/>
          <p:cNvGraphicFramePr>
            <a:graphicFrameLocks/>
          </p:cNvGraphicFramePr>
          <p:nvPr>
            <p:extLst>
              <p:ext uri="{D42A27DB-BD31-4B8C-83A1-F6EECF244321}">
                <p14:modId xmlns:p14="http://schemas.microsoft.com/office/powerpoint/2010/main" val="2804350655"/>
              </p:ext>
            </p:extLst>
          </p:nvPr>
        </p:nvGraphicFramePr>
        <p:xfrm>
          <a:off x="0" y="1124744"/>
          <a:ext cx="8964488" cy="4752528"/>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714501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1" descr="recycling brand cop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Chart 8"/>
          <p:cNvGraphicFramePr>
            <a:graphicFrameLocks/>
          </p:cNvGraphicFramePr>
          <p:nvPr>
            <p:extLst>
              <p:ext uri="{D42A27DB-BD31-4B8C-83A1-F6EECF244321}">
                <p14:modId xmlns:p14="http://schemas.microsoft.com/office/powerpoint/2010/main" val="3320692874"/>
              </p:ext>
            </p:extLst>
          </p:nvPr>
        </p:nvGraphicFramePr>
        <p:xfrm>
          <a:off x="107504" y="1052736"/>
          <a:ext cx="8936423" cy="5184576"/>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218960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49657" y="928715"/>
            <a:ext cx="1023313" cy="178616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5300" y="918131"/>
            <a:ext cx="1187971" cy="178195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20994" y="905791"/>
            <a:ext cx="1187971" cy="178195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9667" y="2993821"/>
            <a:ext cx="1187971" cy="1781958"/>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3271" y="932920"/>
            <a:ext cx="1187971" cy="1781958"/>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8423" y="932920"/>
            <a:ext cx="1187971" cy="1781958"/>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5052" y="918131"/>
            <a:ext cx="1187971" cy="178195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3023" y="932920"/>
            <a:ext cx="1187971" cy="178195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1696" y="3003599"/>
            <a:ext cx="1187971" cy="178195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3725" y="3000084"/>
            <a:ext cx="1187971" cy="1781958"/>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5754" y="3003599"/>
            <a:ext cx="1187971" cy="1781958"/>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7783" y="3000084"/>
            <a:ext cx="1187971" cy="1781958"/>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3023" y="5019483"/>
            <a:ext cx="1187971" cy="1781958"/>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5050" y="5019483"/>
            <a:ext cx="1187971" cy="1781958"/>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8422" y="5033171"/>
            <a:ext cx="1187971" cy="178195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0452" y="5033171"/>
            <a:ext cx="1187971" cy="1781958"/>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7" y="2993821"/>
            <a:ext cx="1187971" cy="1781958"/>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9812" y="5033171"/>
            <a:ext cx="1187971" cy="1781958"/>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327" y="5033171"/>
            <a:ext cx="1187971" cy="1781958"/>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329" y="3003599"/>
            <a:ext cx="1187971" cy="1781958"/>
          </a:xfrm>
          <a:prstGeom prst="rect">
            <a:avLst/>
          </a:prstGeom>
        </p:spPr>
      </p:pic>
      <p:pic>
        <p:nvPicPr>
          <p:cNvPr id="31" name="Picture 3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1" descr="recycling brand cop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524328" y="5033171"/>
            <a:ext cx="1368152" cy="1538883"/>
          </a:xfrm>
          <a:prstGeom prst="rect">
            <a:avLst/>
          </a:prstGeom>
          <a:noFill/>
        </p:spPr>
        <p:txBody>
          <a:bodyPr wrap="square" rtlCol="0">
            <a:spAutoFit/>
          </a:bodyPr>
          <a:lstStyle/>
          <a:p>
            <a:r>
              <a:rPr lang="en-US" dirty="0" smtClean="0">
                <a:cs typeface="Arial" pitchFamily="34" charset="0"/>
              </a:rPr>
              <a:t>Only </a:t>
            </a:r>
            <a:r>
              <a:rPr lang="en-US" sz="2000" b="1" dirty="0">
                <a:cs typeface="Arial" pitchFamily="34" charset="0"/>
              </a:rPr>
              <a:t>4</a:t>
            </a:r>
            <a:r>
              <a:rPr lang="en-US" sz="2000" b="1" dirty="0" smtClean="0">
                <a:cs typeface="Arial" pitchFamily="34" charset="0"/>
              </a:rPr>
              <a:t>% </a:t>
            </a:r>
            <a:r>
              <a:rPr lang="en-US" dirty="0" smtClean="0">
                <a:cs typeface="Arial" pitchFamily="34" charset="0"/>
              </a:rPr>
              <a:t>of materials in school bins must go to </a:t>
            </a:r>
            <a:r>
              <a:rPr lang="en-US" sz="2000" b="1" dirty="0" smtClean="0">
                <a:cs typeface="Arial" pitchFamily="34" charset="0"/>
              </a:rPr>
              <a:t>landfill</a:t>
            </a:r>
            <a:endParaRPr lang="en-AU" sz="2000" b="1" dirty="0">
              <a:cs typeface="Arial" pitchFamily="34" charset="0"/>
            </a:endParaRPr>
          </a:p>
        </p:txBody>
      </p:sp>
    </p:spTree>
    <p:extLst>
      <p:ext uri="{BB962C8B-B14F-4D97-AF65-F5344CB8AC3E}">
        <p14:creationId xmlns:p14="http://schemas.microsoft.com/office/powerpoint/2010/main" val="9539607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49658" y="904931"/>
            <a:ext cx="1023313" cy="1786163"/>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79668" y="2970037"/>
            <a:ext cx="1187971" cy="1781958"/>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1697" y="2979815"/>
            <a:ext cx="1187971" cy="1781958"/>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3726" y="2976300"/>
            <a:ext cx="1187971" cy="1781958"/>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3023" y="5009387"/>
            <a:ext cx="1187971" cy="1781958"/>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46394" y="5009387"/>
            <a:ext cx="1187971" cy="1781958"/>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8423" y="5009387"/>
            <a:ext cx="1187971" cy="1781958"/>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0453" y="5009387"/>
            <a:ext cx="1187971" cy="1781958"/>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9813" y="5009387"/>
            <a:ext cx="1187971" cy="1781958"/>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328" y="5009387"/>
            <a:ext cx="1187971" cy="1781958"/>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1924" y="909136"/>
            <a:ext cx="1187972" cy="1781958"/>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92296" y="2979815"/>
            <a:ext cx="1187972" cy="1781958"/>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4324" y="2969123"/>
            <a:ext cx="1187972" cy="1781958"/>
          </a:xfrm>
          <a:prstGeom prst="rect">
            <a:avLst/>
          </a:prstGeom>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658" y="2970037"/>
            <a:ext cx="1187972" cy="1781958"/>
          </a:xfrm>
          <a:prstGeom prst="rect">
            <a:avLst/>
          </a:prstGeom>
        </p:spPr>
      </p:pic>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9669" y="969534"/>
            <a:ext cx="1187972" cy="1781958"/>
          </a:xfrm>
          <a:prstGeom prst="rect">
            <a:avLst/>
          </a:prstGeom>
        </p:spPr>
      </p:pic>
      <p:pic>
        <p:nvPicPr>
          <p:cNvPr id="31" name="Pictur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91697" y="903728"/>
            <a:ext cx="1187972" cy="1781958"/>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3725" y="909136"/>
            <a:ext cx="1187972" cy="1781958"/>
          </a:xfrm>
          <a:prstGeom prst="rect">
            <a:avLst/>
          </a:prstGeom>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5754" y="931489"/>
            <a:ext cx="1187972" cy="1781958"/>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3145" y="909136"/>
            <a:ext cx="1187972" cy="1781958"/>
          </a:xfrm>
          <a:prstGeom prst="rect">
            <a:avLst/>
          </a:prstGeom>
        </p:spPr>
      </p:pic>
      <p:pic>
        <p:nvPicPr>
          <p:cNvPr id="23" name="Picture 37"/>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1" descr="recycling brand copy"/>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596336" y="5009387"/>
            <a:ext cx="1440160" cy="1538883"/>
          </a:xfrm>
          <a:prstGeom prst="rect">
            <a:avLst/>
          </a:prstGeom>
          <a:noFill/>
        </p:spPr>
        <p:txBody>
          <a:bodyPr wrap="square" rtlCol="0">
            <a:spAutoFit/>
          </a:bodyPr>
          <a:lstStyle/>
          <a:p>
            <a:r>
              <a:rPr lang="en-US" sz="2000" b="1" dirty="0" smtClean="0">
                <a:cs typeface="Arial" pitchFamily="34" charset="0"/>
              </a:rPr>
              <a:t>51</a:t>
            </a:r>
            <a:r>
              <a:rPr lang="en-US" sz="2000" b="1" dirty="0" smtClean="0">
                <a:cs typeface="Arial" pitchFamily="34" charset="0"/>
              </a:rPr>
              <a:t>% </a:t>
            </a:r>
            <a:r>
              <a:rPr lang="en-US" dirty="0" smtClean="0">
                <a:cs typeface="Arial" pitchFamily="34" charset="0"/>
              </a:rPr>
              <a:t>of materials in school bins comes from </a:t>
            </a:r>
            <a:r>
              <a:rPr lang="en-US" sz="2000" b="1" dirty="0" smtClean="0">
                <a:cs typeface="Arial" pitchFamily="34" charset="0"/>
              </a:rPr>
              <a:t>home</a:t>
            </a:r>
            <a:endParaRPr lang="en-AU" sz="2000" b="1" dirty="0">
              <a:cs typeface="Arial" pitchFamily="34" charset="0"/>
            </a:endParaRPr>
          </a:p>
        </p:txBody>
      </p:sp>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0268" y="2969123"/>
            <a:ext cx="1187972" cy="1781958"/>
          </a:xfrm>
          <a:prstGeom prst="rect">
            <a:avLst/>
          </a:prstGeom>
        </p:spPr>
      </p:pic>
    </p:spTree>
    <p:extLst>
      <p:ext uri="{BB962C8B-B14F-4D97-AF65-F5344CB8AC3E}">
        <p14:creationId xmlns:p14="http://schemas.microsoft.com/office/powerpoint/2010/main" val="27690869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754703" y="3989882"/>
            <a:ext cx="1623968" cy="16903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3790707" y="4305102"/>
            <a:ext cx="1587964" cy="954107"/>
          </a:xfrm>
          <a:prstGeom prst="rect">
            <a:avLst/>
          </a:prstGeom>
          <a:noFill/>
        </p:spPr>
        <p:txBody>
          <a:bodyPr wrap="square" rtlCol="0">
            <a:spAutoFit/>
          </a:bodyPr>
          <a:lstStyle/>
          <a:p>
            <a:pPr algn="ctr"/>
            <a:r>
              <a:rPr lang="en-AU" sz="3600" b="1" dirty="0" smtClean="0"/>
              <a:t>51%</a:t>
            </a:r>
            <a:endParaRPr lang="en-AU" sz="3600" b="1" dirty="0" smtClean="0"/>
          </a:p>
          <a:p>
            <a:pPr algn="ctr"/>
            <a:r>
              <a:rPr lang="en-US" sz="2000" dirty="0" smtClean="0"/>
              <a:t>From home</a:t>
            </a:r>
            <a:endParaRPr lang="en-AU" sz="2000" dirty="0" smtClean="0"/>
          </a:p>
        </p:txBody>
      </p:sp>
      <p:grpSp>
        <p:nvGrpSpPr>
          <p:cNvPr id="10" name="Group 9"/>
          <p:cNvGrpSpPr/>
          <p:nvPr/>
        </p:nvGrpSpPr>
        <p:grpSpPr>
          <a:xfrm>
            <a:off x="0" y="3483211"/>
            <a:ext cx="2880320" cy="2604419"/>
            <a:chOff x="107117" y="1132023"/>
            <a:chExt cx="2920276" cy="2653853"/>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117" y="1132023"/>
              <a:ext cx="2656392" cy="2647200"/>
            </a:xfrm>
            <a:prstGeom prst="rect">
              <a:avLst/>
            </a:prstGeom>
          </p:spPr>
        </p:pic>
        <p:sp>
          <p:nvSpPr>
            <p:cNvPr id="5" name="TextBox 4"/>
            <p:cNvSpPr txBox="1"/>
            <p:nvPr/>
          </p:nvSpPr>
          <p:spPr>
            <a:xfrm>
              <a:off x="1435313" y="3139545"/>
              <a:ext cx="1592080" cy="646331"/>
            </a:xfrm>
            <a:prstGeom prst="rect">
              <a:avLst/>
            </a:prstGeom>
            <a:solidFill>
              <a:schemeClr val="bg1"/>
            </a:solidFill>
            <a:ln w="38100">
              <a:solidFill>
                <a:srgbClr val="FF0000"/>
              </a:solidFill>
            </a:ln>
          </p:spPr>
          <p:txBody>
            <a:bodyPr wrap="square" rtlCol="0">
              <a:spAutoFit/>
            </a:bodyPr>
            <a:lstStyle/>
            <a:p>
              <a:r>
                <a:rPr lang="en-AU" dirty="0" smtClean="0">
                  <a:solidFill>
                    <a:srgbClr val="FF0000"/>
                  </a:solidFill>
                </a:rPr>
                <a:t>10c Containers</a:t>
              </a:r>
            </a:p>
            <a:p>
              <a:r>
                <a:rPr lang="en-AU" dirty="0" smtClean="0">
                  <a:solidFill>
                    <a:srgbClr val="FF0000"/>
                  </a:solidFill>
                </a:rPr>
                <a:t>6%</a:t>
              </a:r>
            </a:p>
          </p:txBody>
        </p:sp>
      </p:grpSp>
      <p:grpSp>
        <p:nvGrpSpPr>
          <p:cNvPr id="11" name="Group 10"/>
          <p:cNvGrpSpPr/>
          <p:nvPr/>
        </p:nvGrpSpPr>
        <p:grpSpPr>
          <a:xfrm>
            <a:off x="5378671" y="3588631"/>
            <a:ext cx="3451013" cy="2511038"/>
            <a:chOff x="5472759" y="3074593"/>
            <a:chExt cx="3451013" cy="2511038"/>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4208" y="3074593"/>
              <a:ext cx="2479564" cy="2492823"/>
            </a:xfrm>
            <a:prstGeom prst="rect">
              <a:avLst/>
            </a:prstGeom>
          </p:spPr>
        </p:pic>
        <p:sp>
          <p:nvSpPr>
            <p:cNvPr id="8" name="TextBox 7"/>
            <p:cNvSpPr txBox="1"/>
            <p:nvPr/>
          </p:nvSpPr>
          <p:spPr>
            <a:xfrm>
              <a:off x="5472759" y="4939300"/>
              <a:ext cx="1656184" cy="646331"/>
            </a:xfrm>
            <a:prstGeom prst="rect">
              <a:avLst/>
            </a:prstGeom>
            <a:solidFill>
              <a:schemeClr val="bg1"/>
            </a:solidFill>
            <a:ln w="28575">
              <a:solidFill>
                <a:srgbClr val="FF0000"/>
              </a:solidFill>
            </a:ln>
          </p:spPr>
          <p:txBody>
            <a:bodyPr wrap="square" rtlCol="0">
              <a:spAutoFit/>
            </a:bodyPr>
            <a:lstStyle/>
            <a:p>
              <a:r>
                <a:rPr lang="en-AU" dirty="0" smtClean="0">
                  <a:solidFill>
                    <a:srgbClr val="FF0000"/>
                  </a:solidFill>
                </a:rPr>
                <a:t>Uneaten Food</a:t>
              </a:r>
            </a:p>
            <a:p>
              <a:r>
                <a:rPr lang="en-AU" dirty="0">
                  <a:solidFill>
                    <a:srgbClr val="FF0000"/>
                  </a:solidFill>
                </a:rPr>
                <a:t>7</a:t>
              </a:r>
              <a:r>
                <a:rPr lang="en-AU" dirty="0" smtClean="0">
                  <a:solidFill>
                    <a:srgbClr val="FF0000"/>
                  </a:solidFill>
                </a:rPr>
                <a:t>%</a:t>
              </a:r>
              <a:endParaRPr lang="en-AU" dirty="0">
                <a:solidFill>
                  <a:srgbClr val="FF0000"/>
                </a:solidFill>
              </a:endParaRPr>
            </a:p>
          </p:txBody>
        </p:sp>
      </p:grpSp>
      <p:sp>
        <p:nvSpPr>
          <p:cNvPr id="9" name="Rectangle 8"/>
          <p:cNvSpPr/>
          <p:nvPr/>
        </p:nvSpPr>
        <p:spPr>
          <a:xfrm>
            <a:off x="71772" y="799223"/>
            <a:ext cx="303525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Packaging</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3" name="Rectangle 12"/>
          <p:cNvSpPr/>
          <p:nvPr/>
        </p:nvSpPr>
        <p:spPr>
          <a:xfrm>
            <a:off x="4919061" y="5934670"/>
            <a:ext cx="422493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Uneaten Food</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4" name="Rectangle 13"/>
          <p:cNvSpPr/>
          <p:nvPr/>
        </p:nvSpPr>
        <p:spPr>
          <a:xfrm>
            <a:off x="5548109" y="799223"/>
            <a:ext cx="360085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solidFill>
                  <a:srgbClr val="92D050"/>
                </a:solidFill>
                <a:effectLst>
                  <a:outerShdw blurRad="50800" dist="39000" dir="5460000" algn="tl">
                    <a:srgbClr val="000000">
                      <a:alpha val="38000"/>
                    </a:srgbClr>
                  </a:outerShdw>
                </a:effectLst>
              </a:rPr>
              <a:t>Food Scraps</a:t>
            </a:r>
            <a:endParaRPr lang="en-US" sz="5400" b="1" dirty="0">
              <a:ln w="11430"/>
              <a:solidFill>
                <a:srgbClr val="92D050"/>
              </a:solidFill>
              <a:effectLst>
                <a:outerShdw blurRad="50800" dist="39000" dir="5460000" algn="tl">
                  <a:srgbClr val="000000">
                    <a:alpha val="38000"/>
                  </a:srgbClr>
                </a:outerShdw>
              </a:effectLst>
            </a:endParaRPr>
          </a:p>
        </p:txBody>
      </p:sp>
      <p:pic>
        <p:nvPicPr>
          <p:cNvPr id="15" name="Picture 3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9583" y="351895"/>
            <a:ext cx="5924550" cy="5810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63888" y="136888"/>
            <a:ext cx="1575940" cy="60156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3137" y="136888"/>
            <a:ext cx="803647" cy="5055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1" descr="recycling brand cop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7261" y="136888"/>
            <a:ext cx="638395" cy="66233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0" y="5934670"/>
            <a:ext cx="468836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solidFill>
                  <a:srgbClr val="FFFF00"/>
                </a:solidFill>
                <a:effectLst>
                  <a:outerShdw blurRad="50800" dist="39000" dir="5460000" algn="tl">
                    <a:srgbClr val="000000">
                      <a:alpha val="38000"/>
                    </a:srgbClr>
                  </a:outerShdw>
                </a:effectLst>
              </a:rPr>
              <a:t>10c Containers</a:t>
            </a:r>
            <a:endParaRPr lang="en-US" sz="5400" b="1" dirty="0">
              <a:ln w="11430"/>
              <a:solidFill>
                <a:srgbClr val="FFFF00"/>
              </a:solidFill>
              <a:effectLst>
                <a:outerShdw blurRad="50800" dist="39000" dir="5460000" algn="tl">
                  <a:srgbClr val="000000">
                    <a:alpha val="38000"/>
                  </a:srgbClr>
                </a:outerShdw>
              </a:effectLst>
            </a:endParaRPr>
          </a:p>
        </p:txBody>
      </p:sp>
      <p:pic>
        <p:nvPicPr>
          <p:cNvPr id="21" name="Picture 20"/>
          <p:cNvPicPr/>
          <p:nvPr/>
        </p:nvPicPr>
        <p:blipFill rotWithShape="1">
          <a:blip r:embed="rId9" cstate="print">
            <a:extLst>
              <a:ext uri="{28A0092B-C50C-407E-A947-70E740481C1C}">
                <a14:useLocalDpi xmlns:a14="http://schemas.microsoft.com/office/drawing/2010/main" val="0"/>
              </a:ext>
            </a:extLst>
          </a:blip>
          <a:srcRect l="15632" t="18403" r="21668"/>
          <a:stretch/>
        </p:blipFill>
        <p:spPr bwMode="auto">
          <a:xfrm>
            <a:off x="1980279" y="1722553"/>
            <a:ext cx="2363291" cy="2306873"/>
          </a:xfrm>
          <a:prstGeom prst="ellipse">
            <a:avLst/>
          </a:prstGeom>
          <a:ln w="57150">
            <a:solidFill>
              <a:srgbClr val="FF0000"/>
            </a:solidFill>
          </a:ln>
          <a:extLst>
            <a:ext uri="{53640926-AAD7-44D8-BBD7-CCE9431645EC}">
              <a14:shadowObscured xmlns:a14="http://schemas.microsoft.com/office/drawing/2010/main"/>
            </a:ext>
          </a:extLst>
        </p:spPr>
      </p:pic>
      <p:sp>
        <p:nvSpPr>
          <p:cNvPr id="22" name="TextBox 21"/>
          <p:cNvSpPr txBox="1"/>
          <p:nvPr/>
        </p:nvSpPr>
        <p:spPr>
          <a:xfrm>
            <a:off x="684494" y="1711793"/>
            <a:ext cx="1677801" cy="646331"/>
          </a:xfrm>
          <a:prstGeom prst="rect">
            <a:avLst/>
          </a:prstGeom>
          <a:solidFill>
            <a:schemeClr val="bg1"/>
          </a:solidFill>
          <a:ln w="50800">
            <a:solidFill>
              <a:srgbClr val="FF0000"/>
            </a:solidFill>
          </a:ln>
        </p:spPr>
        <p:txBody>
          <a:bodyPr wrap="square" rtlCol="0">
            <a:spAutoFit/>
          </a:bodyPr>
          <a:lstStyle/>
          <a:p>
            <a:r>
              <a:rPr lang="en-US" dirty="0" smtClean="0">
                <a:solidFill>
                  <a:srgbClr val="FF0000"/>
                </a:solidFill>
              </a:rPr>
              <a:t>Food and Drink Packaging </a:t>
            </a:r>
            <a:r>
              <a:rPr lang="en-US" dirty="0" smtClean="0">
                <a:solidFill>
                  <a:srgbClr val="FF0000"/>
                </a:solidFill>
              </a:rPr>
              <a:t>26%</a:t>
            </a:r>
            <a:endParaRPr lang="en-AU" dirty="0">
              <a:solidFill>
                <a:srgbClr val="FF0000"/>
              </a:solidFill>
            </a:endParaRPr>
          </a:p>
        </p:txBody>
      </p:sp>
      <p:pic>
        <p:nvPicPr>
          <p:cNvPr id="24" name="Picture 23"/>
          <p:cNvPicPr/>
          <p:nvPr/>
        </p:nvPicPr>
        <p:blipFill rotWithShape="1">
          <a:blip r:embed="rId10" cstate="print">
            <a:extLst>
              <a:ext uri="{28A0092B-C50C-407E-A947-70E740481C1C}">
                <a14:useLocalDpi xmlns:a14="http://schemas.microsoft.com/office/drawing/2010/main" val="0"/>
              </a:ext>
            </a:extLst>
          </a:blip>
          <a:srcRect l="5460" t="26612" r="7184" b="11033"/>
          <a:stretch/>
        </p:blipFill>
        <p:spPr bwMode="auto">
          <a:xfrm>
            <a:off x="5004048" y="1711793"/>
            <a:ext cx="2269650" cy="2225203"/>
          </a:xfrm>
          <a:prstGeom prst="ellipse">
            <a:avLst/>
          </a:prstGeom>
          <a:ln w="57150">
            <a:solidFill>
              <a:srgbClr val="FF0000"/>
            </a:solidFill>
          </a:ln>
          <a:extLst>
            <a:ext uri="{53640926-AAD7-44D8-BBD7-CCE9431645EC}">
              <a14:shadowObscured xmlns:a14="http://schemas.microsoft.com/office/drawing/2010/main"/>
            </a:ext>
          </a:extLst>
        </p:spPr>
      </p:pic>
      <p:sp>
        <p:nvSpPr>
          <p:cNvPr id="25" name="TextBox 24"/>
          <p:cNvSpPr txBox="1"/>
          <p:nvPr/>
        </p:nvSpPr>
        <p:spPr>
          <a:xfrm>
            <a:off x="6817883" y="1722553"/>
            <a:ext cx="1677801" cy="646331"/>
          </a:xfrm>
          <a:prstGeom prst="rect">
            <a:avLst/>
          </a:prstGeom>
          <a:solidFill>
            <a:schemeClr val="bg1"/>
          </a:solidFill>
          <a:ln w="50800">
            <a:solidFill>
              <a:srgbClr val="FF0000"/>
            </a:solidFill>
          </a:ln>
        </p:spPr>
        <p:txBody>
          <a:bodyPr wrap="square" rtlCol="0">
            <a:spAutoFit/>
          </a:bodyPr>
          <a:lstStyle/>
          <a:p>
            <a:r>
              <a:rPr lang="en-US" dirty="0" smtClean="0">
                <a:solidFill>
                  <a:srgbClr val="FF0000"/>
                </a:solidFill>
              </a:rPr>
              <a:t>Food Scraps </a:t>
            </a:r>
            <a:r>
              <a:rPr lang="en-US" dirty="0" smtClean="0">
                <a:solidFill>
                  <a:srgbClr val="FF0000"/>
                </a:solidFill>
              </a:rPr>
              <a:t>12%</a:t>
            </a:r>
            <a:endParaRPr lang="en-AU" dirty="0">
              <a:solidFill>
                <a:srgbClr val="FF0000"/>
              </a:solidFill>
            </a:endParaRPr>
          </a:p>
        </p:txBody>
      </p:sp>
    </p:spTree>
    <p:extLst>
      <p:ext uri="{BB962C8B-B14F-4D97-AF65-F5344CB8AC3E}">
        <p14:creationId xmlns:p14="http://schemas.microsoft.com/office/powerpoint/2010/main" val="898900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802</TotalTime>
  <Words>1667</Words>
  <Application>Microsoft Office PowerPoint</Application>
  <PresentationFormat>On-screen Show (4:3)</PresentationFormat>
  <Paragraphs>235</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is there so much uneaten food?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Heather Browett</dc:creator>
  <cp:lastModifiedBy>Alison Roush</cp:lastModifiedBy>
  <cp:revision>89</cp:revision>
  <cp:lastPrinted>2015-01-21T00:08:29Z</cp:lastPrinted>
  <dcterms:created xsi:type="dcterms:W3CDTF">2013-03-14T00:42:11Z</dcterms:created>
  <dcterms:modified xsi:type="dcterms:W3CDTF">2017-08-17T05:17:35Z</dcterms:modified>
</cp:coreProperties>
</file>